
<file path=[Content_Types].xml><?xml version="1.0" encoding="utf-8"?>
<Types xmlns="http://schemas.openxmlformats.org/package/2006/content-types">
  <Default Extension="bin" ContentType="image/unknown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65"/>
  </p:notesMasterIdLst>
  <p:sldIdLst>
    <p:sldId id="256" r:id="rId2"/>
    <p:sldId id="444" r:id="rId3"/>
    <p:sldId id="448" r:id="rId4"/>
    <p:sldId id="445" r:id="rId5"/>
    <p:sldId id="446" r:id="rId6"/>
    <p:sldId id="430" r:id="rId7"/>
    <p:sldId id="447" r:id="rId8"/>
    <p:sldId id="459" r:id="rId9"/>
    <p:sldId id="460" r:id="rId10"/>
    <p:sldId id="461" r:id="rId11"/>
    <p:sldId id="449" r:id="rId12"/>
    <p:sldId id="450" r:id="rId13"/>
    <p:sldId id="451" r:id="rId14"/>
    <p:sldId id="452" r:id="rId15"/>
    <p:sldId id="454" r:id="rId16"/>
    <p:sldId id="455" r:id="rId17"/>
    <p:sldId id="456" r:id="rId18"/>
    <p:sldId id="457" r:id="rId19"/>
    <p:sldId id="458" r:id="rId20"/>
    <p:sldId id="462" r:id="rId21"/>
    <p:sldId id="463" r:id="rId22"/>
    <p:sldId id="464" r:id="rId23"/>
    <p:sldId id="465" r:id="rId24"/>
    <p:sldId id="466" r:id="rId25"/>
    <p:sldId id="467" r:id="rId26"/>
    <p:sldId id="513" r:id="rId27"/>
    <p:sldId id="468" r:id="rId28"/>
    <p:sldId id="469" r:id="rId29"/>
    <p:sldId id="470" r:id="rId30"/>
    <p:sldId id="471" r:id="rId31"/>
    <p:sldId id="472" r:id="rId32"/>
    <p:sldId id="474" r:id="rId33"/>
    <p:sldId id="475" r:id="rId34"/>
    <p:sldId id="476" r:id="rId35"/>
    <p:sldId id="477" r:id="rId36"/>
    <p:sldId id="478" r:id="rId37"/>
    <p:sldId id="479" r:id="rId38"/>
    <p:sldId id="480" r:id="rId39"/>
    <p:sldId id="485" r:id="rId40"/>
    <p:sldId id="486" r:id="rId41"/>
    <p:sldId id="484" r:id="rId42"/>
    <p:sldId id="514" r:id="rId43"/>
    <p:sldId id="487" r:id="rId44"/>
    <p:sldId id="488" r:id="rId45"/>
    <p:sldId id="489" r:id="rId46"/>
    <p:sldId id="453" r:id="rId47"/>
    <p:sldId id="481" r:id="rId48"/>
    <p:sldId id="482" r:id="rId49"/>
    <p:sldId id="483" r:id="rId50"/>
    <p:sldId id="501" r:id="rId51"/>
    <p:sldId id="502" r:id="rId52"/>
    <p:sldId id="503" r:id="rId53"/>
    <p:sldId id="504" r:id="rId54"/>
    <p:sldId id="506" r:id="rId55"/>
    <p:sldId id="505" r:id="rId56"/>
    <p:sldId id="507" r:id="rId57"/>
    <p:sldId id="508" r:id="rId58"/>
    <p:sldId id="509" r:id="rId59"/>
    <p:sldId id="510" r:id="rId60"/>
    <p:sldId id="511" r:id="rId61"/>
    <p:sldId id="512" r:id="rId62"/>
    <p:sldId id="424" r:id="rId63"/>
    <p:sldId id="367" r:id="rId6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923" autoAdjust="0"/>
    <p:restoredTop sz="90420" autoAdjust="0"/>
  </p:normalViewPr>
  <p:slideViewPr>
    <p:cSldViewPr>
      <p:cViewPr varScale="1">
        <p:scale>
          <a:sx n="65" d="100"/>
          <a:sy n="65" d="100"/>
        </p:scale>
        <p:origin x="1315" y="5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0CEE64-98CB-4226-A253-7BC1859BE751}" type="datetimeFigureOut">
              <a:rPr lang="en-US" smtClean="0"/>
              <a:pPr/>
              <a:t>31/10/2024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6F42A7-B42A-4EFE-B8BF-3BC6AAD8E03A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6F42A7-B42A-4EFE-B8BF-3BC6AAD8E03A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0845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6F42A7-B42A-4EFE-B8BF-3BC6AAD8E03A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7650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6F42A7-B42A-4EFE-B8BF-3BC6AAD8E03A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2391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6F42A7-B42A-4EFE-B8BF-3BC6AAD8E03A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2816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6F42A7-B42A-4EFE-B8BF-3BC6AAD8E03A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68977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6F42A7-B42A-4EFE-B8BF-3BC6AAD8E03A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0751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6F42A7-B42A-4EFE-B8BF-3BC6AAD8E03A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6452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6F42A7-B42A-4EFE-B8BF-3BC6AAD8E03A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8176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6F42A7-B42A-4EFE-B8BF-3BC6AAD8E03A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819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6F42A7-B42A-4EFE-B8BF-3BC6AAD8E03A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56785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6F42A7-B42A-4EFE-B8BF-3BC6AAD8E03A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7549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Git </a:t>
            </a:r>
            <a:r>
              <a:rPr lang="th-TH" b="0" i="0" dirty="0">
                <a:solidFill>
                  <a:srgbClr val="292929"/>
                </a:solidFill>
                <a:effectLst/>
                <a:latin typeface="source-serif-pro"/>
              </a:rPr>
              <a:t>คือ 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Version Control </a:t>
            </a:r>
            <a:r>
              <a:rPr lang="th-TH" b="0" i="0" dirty="0">
                <a:solidFill>
                  <a:srgbClr val="292929"/>
                </a:solidFill>
                <a:effectLst/>
                <a:latin typeface="source-serif-pro"/>
              </a:rPr>
              <a:t>แบบ 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Distributed </a:t>
            </a:r>
            <a:r>
              <a:rPr lang="th-TH" b="0" i="0" dirty="0">
                <a:solidFill>
                  <a:srgbClr val="292929"/>
                </a:solidFill>
                <a:effectLst/>
                <a:latin typeface="source-serif-pro"/>
              </a:rPr>
              <a:t>ตัวหนึ่ง เป็นระบบที่ใช้จัดเก็บและควบคุมการเปลี่ยนแปลงที่เกิดขึ้นกับไฟล์ชนิดใดก็ได้ ไม่ว่าจะเป็น 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Text File </a:t>
            </a:r>
            <a:r>
              <a:rPr lang="th-TH" b="0" i="0" dirty="0">
                <a:solidFill>
                  <a:srgbClr val="292929"/>
                </a:solidFill>
                <a:effectLst/>
                <a:latin typeface="source-serif-pro"/>
              </a:rPr>
              <a:t>หรือ 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Binary File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6F42A7-B42A-4EFE-B8BF-3BC6AAD8E03A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54908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6F42A7-B42A-4EFE-B8BF-3BC6AAD8E03A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39256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6F42A7-B42A-4EFE-B8BF-3BC6AAD8E03A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47307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6F42A7-B42A-4EFE-B8BF-3BC6AAD8E03A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38236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6F42A7-B42A-4EFE-B8BF-3BC6AAD8E03A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51113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6F42A7-B42A-4EFE-B8BF-3BC6AAD8E03A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49689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6F42A7-B42A-4EFE-B8BF-3BC6AAD8E03A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25245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6F42A7-B42A-4EFE-B8BF-3BC6AAD8E03A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84291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6F42A7-B42A-4EFE-B8BF-3BC6AAD8E03A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62213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6F42A7-B42A-4EFE-B8BF-3BC6AAD8E03A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82792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6F42A7-B42A-4EFE-B8BF-3BC6AAD8E03A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6733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6F42A7-B42A-4EFE-B8BF-3BC6AAD8E03A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39362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6F42A7-B42A-4EFE-B8BF-3BC6AAD8E03A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97412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ssh</a:t>
            </a:r>
            <a:r>
              <a:rPr lang="en-US" dirty="0"/>
              <a:t>-keygen come from OpenSSH https://github.com/PowerShell/Win32-OpenSSH/releases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6F42A7-B42A-4EFE-B8BF-3BC6AAD8E03A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65878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6F42A7-B42A-4EFE-B8BF-3BC6AAD8E03A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162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6F42A7-B42A-4EFE-B8BF-3BC6AAD8E03A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20639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6F42A7-B42A-4EFE-B8BF-3BC6AAD8E03A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051845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6F42A7-B42A-4EFE-B8BF-3BC6AAD8E03A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29670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6F42A7-B42A-4EFE-B8BF-3BC6AAD8E03A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23843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6F42A7-B42A-4EFE-B8BF-3BC6AAD8E03A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23978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6F42A7-B42A-4EFE-B8BF-3BC6AAD8E03A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51775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6F42A7-B42A-4EFE-B8BF-3BC6AAD8E03A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3013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THSarabunNew"/>
              </a:rPr>
              <a:t>Untracked </a:t>
            </a:r>
            <a:r>
              <a:rPr lang="th-TH" b="0" i="0" dirty="0">
                <a:solidFill>
                  <a:srgbClr val="333333"/>
                </a:solidFill>
                <a:effectLst/>
                <a:latin typeface="THSarabunNew"/>
              </a:rPr>
              <a:t>เป็นสถานะที่ </a:t>
            </a:r>
            <a:r>
              <a:rPr lang="en-US" b="0" i="0" dirty="0">
                <a:solidFill>
                  <a:srgbClr val="333333"/>
                </a:solidFill>
                <a:effectLst/>
                <a:latin typeface="THSarabunNew"/>
              </a:rPr>
              <a:t>Source Code </a:t>
            </a:r>
            <a:r>
              <a:rPr lang="th-TH" b="0" i="0" dirty="0">
                <a:solidFill>
                  <a:srgbClr val="333333"/>
                </a:solidFill>
                <a:effectLst/>
                <a:latin typeface="THSarabunNew"/>
              </a:rPr>
              <a:t>ถูกเพิ่มเข้ามาใหม่และยังไม่ได้ถูกเก็บไว้ในระบบของ </a:t>
            </a:r>
            <a:r>
              <a:rPr lang="en-US" b="0" i="0" dirty="0">
                <a:solidFill>
                  <a:srgbClr val="333333"/>
                </a:solidFill>
                <a:effectLst/>
                <a:latin typeface="THSarabunNew"/>
              </a:rPr>
              <a:t>Git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THSarabunNew"/>
              </a:rPr>
              <a:t>Working Directory </a:t>
            </a:r>
            <a:r>
              <a:rPr lang="th-TH" b="0" i="0" dirty="0">
                <a:solidFill>
                  <a:srgbClr val="333333"/>
                </a:solidFill>
                <a:effectLst/>
                <a:latin typeface="THSarabunNew"/>
              </a:rPr>
              <a:t>เป็นสถานะที่กำลังมีการเปลี่ยนแปลงหรือแก้ไข </a:t>
            </a:r>
            <a:r>
              <a:rPr lang="en-US" b="0" i="0" dirty="0">
                <a:solidFill>
                  <a:srgbClr val="333333"/>
                </a:solidFill>
                <a:effectLst/>
                <a:latin typeface="THSarabunNew"/>
              </a:rPr>
              <a:t>Source Code </a:t>
            </a:r>
            <a:r>
              <a:rPr lang="th-TH" b="0" i="0" dirty="0">
                <a:solidFill>
                  <a:srgbClr val="333333"/>
                </a:solidFill>
                <a:effectLst/>
                <a:latin typeface="THSarabunNew"/>
              </a:rPr>
              <a:t>หรืออาจจะเรียกสถานะนี้ว่า </a:t>
            </a:r>
            <a:r>
              <a:rPr lang="en-US" b="0" i="0" dirty="0">
                <a:solidFill>
                  <a:srgbClr val="333333"/>
                </a:solidFill>
                <a:effectLst/>
                <a:latin typeface="THSarabunNew"/>
              </a:rPr>
              <a:t>Modified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THSarabunNew"/>
              </a:rPr>
              <a:t>Staged </a:t>
            </a:r>
            <a:r>
              <a:rPr lang="th-TH" b="0" i="0" dirty="0">
                <a:solidFill>
                  <a:srgbClr val="333333"/>
                </a:solidFill>
                <a:effectLst/>
                <a:latin typeface="THSarabunNew"/>
              </a:rPr>
              <a:t>เป็นสถานะที่ </a:t>
            </a:r>
            <a:r>
              <a:rPr lang="en-US" b="0" i="0" dirty="0">
                <a:solidFill>
                  <a:srgbClr val="333333"/>
                </a:solidFill>
                <a:effectLst/>
                <a:latin typeface="THSarabunNew"/>
              </a:rPr>
              <a:t>Source Code </a:t>
            </a:r>
            <a:r>
              <a:rPr lang="th-TH" b="0" i="0" dirty="0">
                <a:solidFill>
                  <a:srgbClr val="333333"/>
                </a:solidFill>
                <a:effectLst/>
                <a:latin typeface="THSarabunNew"/>
              </a:rPr>
              <a:t>กำลังเตรียมที่จะ </a:t>
            </a:r>
            <a:r>
              <a:rPr lang="en-US" b="0" i="0" dirty="0">
                <a:solidFill>
                  <a:srgbClr val="333333"/>
                </a:solidFill>
                <a:effectLst/>
                <a:latin typeface="THSarabunNew"/>
              </a:rPr>
              <a:t>Commit </a:t>
            </a:r>
            <a:r>
              <a:rPr lang="th-TH" b="0" i="0" dirty="0">
                <a:solidFill>
                  <a:srgbClr val="333333"/>
                </a:solidFill>
                <a:effectLst/>
                <a:latin typeface="THSarabunNew"/>
              </a:rPr>
              <a:t>เพื่อยืนยันการเปลี่ยนแปลงก่อนที่จะเก็บลงในสถานะ </a:t>
            </a:r>
            <a:r>
              <a:rPr lang="en-US" b="0" i="0" dirty="0">
                <a:solidFill>
                  <a:srgbClr val="333333"/>
                </a:solidFill>
                <a:effectLst/>
                <a:latin typeface="THSarabunNew"/>
              </a:rPr>
              <a:t>Local Repository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THSarabunNew"/>
              </a:rPr>
              <a:t>Local Repository </a:t>
            </a:r>
            <a:r>
              <a:rPr lang="th-TH" b="0" i="0" dirty="0">
                <a:solidFill>
                  <a:srgbClr val="333333"/>
                </a:solidFill>
                <a:effectLst/>
                <a:latin typeface="THSarabunNew"/>
              </a:rPr>
              <a:t>เป็นสถานะที่มีการเก็บบันทึกข้อมูลการเปลี่ยนแปลงของ </a:t>
            </a:r>
            <a:r>
              <a:rPr lang="en-US" b="0" i="0" dirty="0">
                <a:solidFill>
                  <a:srgbClr val="333333"/>
                </a:solidFill>
                <a:effectLst/>
                <a:latin typeface="THSarabunNew"/>
              </a:rPr>
              <a:t>Source Code </a:t>
            </a:r>
            <a:r>
              <a:rPr lang="th-TH" b="0" i="0" dirty="0">
                <a:solidFill>
                  <a:srgbClr val="333333"/>
                </a:solidFill>
                <a:effectLst/>
                <a:latin typeface="THSarabunNew"/>
              </a:rPr>
              <a:t>ลงไปที่ </a:t>
            </a:r>
            <a:r>
              <a:rPr lang="en-US" b="0" i="0" dirty="0">
                <a:solidFill>
                  <a:srgbClr val="333333"/>
                </a:solidFill>
                <a:effectLst/>
                <a:latin typeface="THSarabunNew"/>
              </a:rPr>
              <a:t>Git Repository </a:t>
            </a:r>
            <a:r>
              <a:rPr lang="th-TH" b="0" i="0" dirty="0">
                <a:solidFill>
                  <a:srgbClr val="333333"/>
                </a:solidFill>
                <a:effectLst/>
                <a:latin typeface="THSarabunNew"/>
              </a:rPr>
              <a:t>ที่เป็น </a:t>
            </a:r>
            <a:r>
              <a:rPr lang="en-US" b="0" i="0" dirty="0">
                <a:solidFill>
                  <a:srgbClr val="333333"/>
                </a:solidFill>
                <a:effectLst/>
                <a:latin typeface="THSarabunNew"/>
              </a:rPr>
              <a:t>Local (</a:t>
            </a:r>
            <a:r>
              <a:rPr lang="th-TH" b="0" i="0" dirty="0">
                <a:solidFill>
                  <a:srgbClr val="333333"/>
                </a:solidFill>
                <a:effectLst/>
                <a:latin typeface="THSarabunNew"/>
              </a:rPr>
              <a:t>ที่เครื่องตัวเอง)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THSarabunNew"/>
              </a:rPr>
              <a:t>Remote Repository </a:t>
            </a:r>
            <a:r>
              <a:rPr lang="th-TH" b="0" i="0" dirty="0">
                <a:solidFill>
                  <a:srgbClr val="333333"/>
                </a:solidFill>
                <a:effectLst/>
                <a:latin typeface="THSarabunNew"/>
              </a:rPr>
              <a:t>เป็นสถานะที่มีการเก็บบันทึกข้อมูลการเปลี่ยนแปลงของ </a:t>
            </a:r>
            <a:r>
              <a:rPr lang="en-US" b="0" i="0" dirty="0">
                <a:solidFill>
                  <a:srgbClr val="333333"/>
                </a:solidFill>
                <a:effectLst/>
                <a:latin typeface="THSarabunNew"/>
              </a:rPr>
              <a:t>Source Code </a:t>
            </a:r>
            <a:r>
              <a:rPr lang="th-TH" b="0" i="0" dirty="0">
                <a:solidFill>
                  <a:srgbClr val="333333"/>
                </a:solidFill>
                <a:effectLst/>
                <a:latin typeface="THSarabunNew"/>
              </a:rPr>
              <a:t>ลงไปที่ </a:t>
            </a:r>
            <a:r>
              <a:rPr lang="en-US" b="0" i="0" dirty="0">
                <a:solidFill>
                  <a:srgbClr val="333333"/>
                </a:solidFill>
                <a:effectLst/>
                <a:latin typeface="THSarabunNew"/>
              </a:rPr>
              <a:t>Git Repository </a:t>
            </a:r>
            <a:r>
              <a:rPr lang="th-TH" b="0" i="0" dirty="0">
                <a:solidFill>
                  <a:srgbClr val="333333"/>
                </a:solidFill>
                <a:effectLst/>
                <a:latin typeface="THSarabunNew"/>
              </a:rPr>
              <a:t>ที่เป็น </a:t>
            </a:r>
            <a:r>
              <a:rPr lang="en-US" b="0" i="0" dirty="0">
                <a:solidFill>
                  <a:srgbClr val="333333"/>
                </a:solidFill>
                <a:effectLst/>
                <a:latin typeface="THSarabunNew"/>
              </a:rPr>
              <a:t>Hosting (</a:t>
            </a:r>
            <a:r>
              <a:rPr lang="th-TH" b="0" i="0" dirty="0">
                <a:solidFill>
                  <a:srgbClr val="333333"/>
                </a:solidFill>
                <a:effectLst/>
                <a:latin typeface="THSarabunNew"/>
              </a:rPr>
              <a:t>ที่เครื่อง</a:t>
            </a:r>
            <a:r>
              <a:rPr lang="th-TH" b="0" i="0" dirty="0" err="1">
                <a:solidFill>
                  <a:srgbClr val="333333"/>
                </a:solidFill>
                <a:effectLst/>
                <a:latin typeface="THSarabunNew"/>
              </a:rPr>
              <a:t>เซิร์ฟเวอร์</a:t>
            </a:r>
            <a:r>
              <a:rPr lang="th-TH" b="0" i="0" dirty="0">
                <a:solidFill>
                  <a:srgbClr val="333333"/>
                </a:solidFill>
                <a:effectLst/>
                <a:latin typeface="THSarabunNew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6F42A7-B42A-4EFE-B8BF-3BC6AAD8E03A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56077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6F42A7-B42A-4EFE-B8BF-3BC6AAD8E03A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00652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6F42A7-B42A-4EFE-B8BF-3BC6AAD8E03A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47712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6F42A7-B42A-4EFE-B8BF-3BC6AAD8E03A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96905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6F42A7-B42A-4EFE-B8BF-3BC6AAD8E03A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73423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6F42A7-B42A-4EFE-B8BF-3BC6AAD8E03A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45699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6F42A7-B42A-4EFE-B8BF-3BC6AAD8E03A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29205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6F42A7-B42A-4EFE-B8BF-3BC6AAD8E03A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23825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6F42A7-B42A-4EFE-B8BF-3BC6AAD8E03A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50974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6F42A7-B42A-4EFE-B8BF-3BC6AAD8E03A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64215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6F42A7-B42A-4EFE-B8BF-3BC6AAD8E03A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7154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6F42A7-B42A-4EFE-B8BF-3BC6AAD8E03A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43660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6F42A7-B42A-4EFE-B8BF-3BC6AAD8E03A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7487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6F42A7-B42A-4EFE-B8BF-3BC6AAD8E03A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45680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6F42A7-B42A-4EFE-B8BF-3BC6AAD8E03A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05132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6F42A7-B42A-4EFE-B8BF-3BC6AAD8E03A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91798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6F42A7-B42A-4EFE-B8BF-3BC6AAD8E03A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66157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6F42A7-B42A-4EFE-B8BF-3BC6AAD8E03A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889825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6F42A7-B42A-4EFE-B8BF-3BC6AAD8E03A}" type="slidenum">
              <a:rPr lang="en-US" smtClean="0"/>
              <a:pPr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86272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6F42A7-B42A-4EFE-B8BF-3BC6AAD8E03A}" type="slidenum">
              <a:rPr lang="en-US" smtClean="0"/>
              <a:pPr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21437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6F42A7-B42A-4EFE-B8BF-3BC6AAD8E03A}" type="slidenum">
              <a:rPr lang="en-US" smtClean="0"/>
              <a:pPr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24210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6F42A7-B42A-4EFE-B8BF-3BC6AAD8E03A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0774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6F42A7-B42A-4EFE-B8BF-3BC6AAD8E03A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64276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6F42A7-B42A-4EFE-B8BF-3BC6AAD8E03A}" type="slidenum">
              <a:rPr lang="en-US" smtClean="0"/>
              <a:pPr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545213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6F42A7-B42A-4EFE-B8BF-3BC6AAD8E03A}" type="slidenum">
              <a:rPr lang="en-US" smtClean="0"/>
              <a:pPr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6981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6F42A7-B42A-4EFE-B8BF-3BC6AAD8E03A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669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6F42A7-B42A-4EFE-B8BF-3BC6AAD8E03A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6478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6F42A7-B42A-4EFE-B8BF-3BC6AAD8E03A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5787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ctrTitle"/>
          </p:nvPr>
        </p:nvSpPr>
        <p:spPr>
          <a:xfrm>
            <a:off x="1432560" y="359898"/>
            <a:ext cx="7406640" cy="1472184"/>
          </a:xfrm>
        </p:spPr>
        <p:txBody>
          <a:bodyPr anchor="b"/>
          <a:lstStyle>
            <a:lvl1pPr algn="l">
              <a:defRPr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22" name="Subtitle 21"/>
          <p:cNvSpPr>
            <a:spLocks noGrp="1"/>
          </p:cNvSpPr>
          <p:nvPr>
            <p:ph type="subTitle" idx="1"/>
          </p:nvPr>
        </p:nvSpPr>
        <p:spPr>
          <a:xfrm>
            <a:off x="1432560" y="1850064"/>
            <a:ext cx="7406640" cy="1752600"/>
          </a:xfrm>
        </p:spPr>
        <p:txBody>
          <a:bodyPr tIns="0"/>
          <a:lstStyle>
            <a:lvl1pPr marL="27432" indent="0" algn="l">
              <a:buNone/>
              <a:defRPr sz="26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92B8E-6087-4A13-9F20-23C7A62C6D17}" type="datetimeFigureOut">
              <a:rPr lang="en-US" smtClean="0"/>
              <a:pPr/>
              <a:t>31/10/2024</a:t>
            </a:fld>
            <a:endParaRPr lang="en-US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43D01-A19B-4C1C-B9BB-1E2BE2A43C1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921433" y="1413802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Oval 8"/>
          <p:cNvSpPr/>
          <p:nvPr/>
        </p:nvSpPr>
        <p:spPr>
          <a:xfrm>
            <a:off x="1157176" y="1345016"/>
            <a:ext cx="64008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92B8E-6087-4A13-9F20-23C7A62C6D17}" type="datetimeFigureOut">
              <a:rPr lang="en-US" smtClean="0"/>
              <a:pPr/>
              <a:t>31/10/2024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43D01-A19B-4C1C-B9BB-1E2BE2A43C1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274639"/>
            <a:ext cx="182880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274640"/>
            <a:ext cx="55626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92B8E-6087-4A13-9F20-23C7A62C6D17}" type="datetimeFigureOut">
              <a:rPr lang="en-US" smtClean="0"/>
              <a:pPr/>
              <a:t>31/10/2024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43D01-A19B-4C1C-B9BB-1E2BE2A43C1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92B8E-6087-4A13-9F20-23C7A62C6D17}" type="datetimeFigureOut">
              <a:rPr lang="en-US" smtClean="0"/>
              <a:pPr/>
              <a:t>31/10/2024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43D01-A19B-4C1C-B9BB-1E2BE2A43C1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282890" y="-54"/>
            <a:ext cx="68580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8392" y="2600325"/>
            <a:ext cx="6400800" cy="2286000"/>
          </a:xfrm>
        </p:spPr>
        <p:txBody>
          <a:bodyPr anchor="t"/>
          <a:lstStyle>
            <a:lvl1pPr algn="l">
              <a:lnSpc>
                <a:spcPts val="4500"/>
              </a:lnSpc>
              <a:buNone/>
              <a:defRPr sz="4000" b="1" cap="all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8392" y="1066800"/>
            <a:ext cx="6400800" cy="1509712"/>
          </a:xfrm>
        </p:spPr>
        <p:txBody>
          <a:bodyPr anchor="b"/>
          <a:lstStyle>
            <a:lvl1pPr marL="18288" indent="0">
              <a:lnSpc>
                <a:spcPts val="2300"/>
              </a:lnSpc>
              <a:spcBef>
                <a:spcPts val="0"/>
              </a:spcBef>
              <a:buNone/>
              <a:defRPr sz="20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92B8E-6087-4A13-9F20-23C7A62C6D17}" type="datetimeFigureOut">
              <a:rPr lang="en-US" smtClean="0"/>
              <a:pPr/>
              <a:t>31/10/2024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43D01-A19B-4C1C-B9BB-1E2BE2A43C1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 bwMode="invGray">
          <a:xfrm>
            <a:off x="2286000" y="0"/>
            <a:ext cx="762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Oval 7"/>
          <p:cNvSpPr/>
          <p:nvPr/>
        </p:nvSpPr>
        <p:spPr>
          <a:xfrm>
            <a:off x="2172321" y="2814656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Oval 8"/>
          <p:cNvSpPr/>
          <p:nvPr/>
        </p:nvSpPr>
        <p:spPr>
          <a:xfrm>
            <a:off x="2408064" y="2745870"/>
            <a:ext cx="64008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3560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7608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92B8E-6087-4A13-9F20-23C7A62C6D17}" type="datetimeFigureOut">
              <a:rPr lang="en-US" smtClean="0"/>
              <a:pPr/>
              <a:t>31/10/2024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43D01-A19B-4C1C-B9BB-1E2BE2A43C1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160336"/>
            <a:ext cx="8229600" cy="1143000"/>
          </a:xfrm>
        </p:spPr>
        <p:txBody>
          <a:bodyPr anchor="ctr"/>
          <a:lstStyle>
            <a:lvl1pPr algn="ctr">
              <a:defRPr sz="4500" b="1" cap="none" baseline="0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6344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92B8E-6087-4A13-9F20-23C7A62C6D17}" type="datetimeFigureOut">
              <a:rPr lang="en-US" smtClean="0"/>
              <a:pPr/>
              <a:t>31/10/2024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43D01-A19B-4C1C-B9BB-1E2BE2A43C1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 anchor="ctr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92B8E-6087-4A13-9F20-23C7A62C6D17}" type="datetimeFigureOut">
              <a:rPr lang="en-US" smtClean="0"/>
              <a:pPr/>
              <a:t>31/10/2024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43D01-A19B-4C1C-B9BB-1E2BE2A43C1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014984" y="0"/>
            <a:ext cx="8129016" cy="6858000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92B8E-6087-4A13-9F20-23C7A62C6D17}" type="datetimeFigureOut">
              <a:rPr lang="en-US" smtClean="0"/>
              <a:pPr/>
              <a:t>31/10/2024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43D01-A19B-4C1C-B9BB-1E2BE2A43C1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Rectangle 5"/>
          <p:cNvSpPr/>
          <p:nvPr/>
        </p:nvSpPr>
        <p:spPr bwMode="invGray">
          <a:xfrm>
            <a:off x="1014984" y="-54"/>
            <a:ext cx="73152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6778"/>
            <a:ext cx="3810000" cy="1162050"/>
          </a:xfrm>
          <a:ln>
            <a:noFill/>
          </a:ln>
        </p:spPr>
        <p:txBody>
          <a:bodyPr anchor="b"/>
          <a:lstStyle>
            <a:lvl1pPr algn="l">
              <a:lnSpc>
                <a:spcPts val="2000"/>
              </a:lnSpc>
              <a:buNone/>
              <a:defRPr sz="2200" b="1" cap="all" baseline="0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57200" y="1406964"/>
            <a:ext cx="3810000" cy="698500"/>
          </a:xfrm>
        </p:spPr>
        <p:txBody>
          <a:bodyPr/>
          <a:lstStyle>
            <a:lvl1pPr marL="4572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57200" y="2133600"/>
            <a:ext cx="8153400" cy="39925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92B8E-6087-4A13-9F20-23C7A62C6D17}" type="datetimeFigureOut">
              <a:rPr lang="en-US" smtClean="0"/>
              <a:pPr/>
              <a:t>31/10/2024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43D01-A19B-4C1C-B9BB-1E2BE2A43C1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6896" y="1066800"/>
            <a:ext cx="2743200" cy="1981200"/>
          </a:xfrm>
        </p:spPr>
        <p:txBody>
          <a:bodyPr anchor="b">
            <a:noAutofit/>
          </a:bodyPr>
          <a:lstStyle>
            <a:lvl1pPr algn="l">
              <a:buNone/>
              <a:defRPr sz="2100" b="1">
                <a:effectLst/>
              </a:defRPr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92B8E-6087-4A13-9F20-23C7A62C6D17}" type="datetimeFigureOut">
              <a:rPr lang="en-US" smtClean="0"/>
              <a:pPr/>
              <a:t>31/10/2024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43D01-A19B-4C1C-B9BB-1E2BE2A43C1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62000" y="1066800"/>
            <a:ext cx="4572000" cy="4572000"/>
          </a:xfrm>
          <a:prstGeom prst="rect">
            <a:avLst/>
          </a:prstGeom>
          <a:solidFill>
            <a:srgbClr val="FFFFFF"/>
          </a:solidFill>
          <a:ln w="88900" cap="sq">
            <a:solidFill>
              <a:srgbClr val="FFFFFF"/>
            </a:solidFill>
            <a:miter lim="800000"/>
          </a:ln>
          <a:effectLst>
            <a:outerShdw blurRad="55500" dist="18500" dir="5400000" algn="tl" rotWithShape="0">
              <a:srgbClr val="000000">
                <a:alpha val="3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635">
            <a:bevelT w="25400" h="19050"/>
            <a:contourClr>
              <a:srgbClr val="969696"/>
            </a:contourClr>
          </a:sp3d>
        </p:spPr>
        <p:txBody>
          <a:bodyPr lIns="91440" tIns="274320" rtlCol="0" anchor="t">
            <a:normAutofit/>
          </a:bodyPr>
          <a:lstStyle/>
          <a:p>
            <a:pPr marL="0" indent="-283464" algn="l" rtl="0" eaLnBrk="1" latinLnBrk="0" hangingPunct="1">
              <a:lnSpc>
                <a:spcPts val="3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None/>
            </a:pPr>
            <a:endParaRPr kumimoji="0" lang="en-US" sz="32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38200" y="1143003"/>
            <a:ext cx="4419600" cy="3514531"/>
          </a:xfrm>
          <a:prstGeom prst="roundRect">
            <a:avLst>
              <a:gd name="adj" fmla="val 783"/>
            </a:avLst>
          </a:prstGeom>
          <a:solidFill>
            <a:schemeClr val="bg2"/>
          </a:solidFill>
          <a:ln w="127000">
            <a:noFill/>
            <a:miter lim="800000"/>
          </a:ln>
          <a:effectLst/>
        </p:spPr>
        <p:txBody>
          <a:bodyPr lIns="91440" tIns="274320" anchor="t"/>
          <a:lstStyle>
            <a:lvl1pPr indent="0">
              <a:buNone/>
              <a:defRPr sz="3200"/>
            </a:lvl1pPr>
            <a:extLst/>
          </a:lstStyle>
          <a:p>
            <a:pPr marL="0" algn="l" eaLnBrk="1" latinLnBrk="0" hangingPunct="1"/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9" name="Flowchart: Process 8"/>
          <p:cNvSpPr/>
          <p:nvPr/>
        </p:nvSpPr>
        <p:spPr>
          <a:xfrm rot="19468671">
            <a:off x="396725" y="954341"/>
            <a:ext cx="685800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shade val="90000"/>
                <a:satMod val="200000"/>
                <a:alpha val="4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Flowchart: Process 9"/>
          <p:cNvSpPr/>
          <p:nvPr/>
        </p:nvSpPr>
        <p:spPr>
          <a:xfrm rot="2103354" flipH="1">
            <a:off x="5003667" y="936786"/>
            <a:ext cx="649224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alpha val="2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800600"/>
            <a:ext cx="4419600" cy="762000"/>
          </a:xfrm>
        </p:spPr>
        <p:txBody>
          <a:bodyPr anchor="ctr"/>
          <a:lstStyle>
            <a:lvl1pPr marL="0" indent="0" algn="l">
              <a:lnSpc>
                <a:spcPts val="1600"/>
              </a:lnSpc>
              <a:spcBef>
                <a:spcPts val="0"/>
              </a:spcBef>
              <a:buNone/>
              <a:defRPr sz="1400">
                <a:solidFill>
                  <a:srgbClr val="777777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e 6"/>
          <p:cNvSpPr/>
          <p:nvPr/>
        </p:nvSpPr>
        <p:spPr>
          <a:xfrm>
            <a:off x="-815927" y="-815922"/>
            <a:ext cx="1638887" cy="1638887"/>
          </a:xfrm>
          <a:prstGeom prst="pie">
            <a:avLst>
              <a:gd name="adj1" fmla="val 0"/>
              <a:gd name="adj2" fmla="val 5402120"/>
            </a:avLst>
          </a:prstGeom>
          <a:solidFill>
            <a:schemeClr val="bg2">
              <a:tint val="18000"/>
              <a:satMod val="220000"/>
              <a:alpha val="33000"/>
            </a:schemeClr>
          </a:solidFill>
          <a:ln w="3175" cap="rnd" cmpd="sng" algn="ctr">
            <a:solidFill>
              <a:schemeClr val="bg2">
                <a:shade val="70000"/>
                <a:satMod val="200000"/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Oval 7"/>
          <p:cNvSpPr/>
          <p:nvPr/>
        </p:nvSpPr>
        <p:spPr>
          <a:xfrm>
            <a:off x="168816" y="21102"/>
            <a:ext cx="1702191" cy="1702191"/>
          </a:xfrm>
          <a:prstGeom prst="ellipse">
            <a:avLst/>
          </a:prstGeom>
          <a:noFill/>
          <a:ln w="27305" cap="rnd" cmpd="sng" algn="ctr">
            <a:solidFill>
              <a:schemeClr val="bg2">
                <a:tint val="45000"/>
                <a:satMod val="325000"/>
                <a:alpha val="100000"/>
              </a:schemeClr>
            </a:solidFill>
            <a:prstDash val="solid"/>
          </a:ln>
          <a:effectLst>
            <a:outerShdw blurRad="25400" dist="25400" dir="5400000" algn="tl" rotWithShape="0">
              <a:schemeClr val="bg2">
                <a:shade val="50000"/>
                <a:satMod val="150000"/>
                <a:alpha val="8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Donut 10"/>
          <p:cNvSpPr/>
          <p:nvPr/>
        </p:nvSpPr>
        <p:spPr>
          <a:xfrm rot="2315675">
            <a:off x="182881" y="1055077"/>
            <a:ext cx="1125717" cy="1102624"/>
          </a:xfrm>
          <a:prstGeom prst="donut">
            <a:avLst>
              <a:gd name="adj" fmla="val 11833"/>
            </a:avLst>
          </a:prstGeom>
          <a:gradFill rotWithShape="1">
            <a:gsLst>
              <a:gs pos="0">
                <a:schemeClr val="bg2">
                  <a:tint val="10000"/>
                  <a:shade val="99000"/>
                  <a:satMod val="355000"/>
                  <a:alpha val="70000"/>
                </a:schemeClr>
              </a:gs>
              <a:gs pos="70000">
                <a:schemeClr val="bg2">
                  <a:tint val="6000"/>
                  <a:shade val="100000"/>
                  <a:satMod val="400000"/>
                  <a:alpha val="55000"/>
                </a:schemeClr>
              </a:gs>
              <a:gs pos="100000">
                <a:schemeClr val="bg2">
                  <a:tint val="100000"/>
                  <a:shade val="75000"/>
                  <a:satMod val="370000"/>
                  <a:alpha val="60000"/>
                </a:schemeClr>
              </a:gs>
            </a:gsLst>
            <a:path path="circle">
              <a:fillToRect l="-407500" t="-50000" r="507500" b="150000"/>
            </a:path>
          </a:gradFill>
          <a:ln w="7350" cap="rnd" cmpd="sng" algn="ctr">
            <a:solidFill>
              <a:schemeClr val="bg2">
                <a:shade val="60000"/>
                <a:satMod val="220000"/>
                <a:alpha val="100000"/>
              </a:schemeClr>
            </a:solidFill>
            <a:prstDash val="solid"/>
          </a:ln>
          <a:effectLst>
            <a:outerShdw blurRad="12700" dist="15000" dir="4500000" algn="tl" rotWithShape="0">
              <a:schemeClr val="bg2">
                <a:shade val="10000"/>
                <a:satMod val="200000"/>
                <a:alpha val="3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>
          <a:xfrm>
            <a:off x="1012873" y="-54"/>
            <a:ext cx="8131127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5" name="Title Placeholder 4"/>
          <p:cNvSpPr>
            <a:spLocks noGrp="1"/>
          </p:cNvSpPr>
          <p:nvPr>
            <p:ph type="title"/>
          </p:nvPr>
        </p:nvSpPr>
        <p:spPr>
          <a:xfrm>
            <a:off x="1435608" y="274638"/>
            <a:ext cx="7498080" cy="114300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>
          <a:xfrm>
            <a:off x="1435608" y="1447800"/>
            <a:ext cx="7498080" cy="48006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24" name="Date Placeholder 23"/>
          <p:cNvSpPr>
            <a:spLocks noGrp="1"/>
          </p:cNvSpPr>
          <p:nvPr>
            <p:ph type="dt" sz="half" idx="2"/>
          </p:nvPr>
        </p:nvSpPr>
        <p:spPr>
          <a:xfrm>
            <a:off x="3581400" y="6305550"/>
            <a:ext cx="2133600" cy="476250"/>
          </a:xfrm>
          <a:prstGeom prst="rect">
            <a:avLst/>
          </a:prstGeom>
        </p:spPr>
        <p:txBody>
          <a:bodyPr anchor="b"/>
          <a:lstStyle>
            <a:lvl1pPr algn="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</a:defRPr>
            </a:lvl1pPr>
            <a:extLst/>
          </a:lstStyle>
          <a:p>
            <a:fld id="{31E92B8E-6087-4A13-9F20-23C7A62C6D17}" type="datetimeFigureOut">
              <a:rPr lang="en-US" smtClean="0"/>
              <a:pPr/>
              <a:t>31/10/2024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5715000" y="6305550"/>
            <a:ext cx="2895600" cy="476250"/>
          </a:xfrm>
          <a:prstGeom prst="rect">
            <a:avLst/>
          </a:prstGeom>
        </p:spPr>
        <p:txBody>
          <a:bodyPr anchor="b"/>
          <a:lstStyle>
            <a:lvl1pPr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endParaRPr 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4"/>
          </p:nvPr>
        </p:nvSpPr>
        <p:spPr>
          <a:xfrm>
            <a:off x="8613648" y="6305550"/>
            <a:ext cx="457200" cy="476250"/>
          </a:xfrm>
          <a:prstGeom prst="rect">
            <a:avLst/>
          </a:prstGeom>
        </p:spPr>
        <p:txBody>
          <a:bodyPr anchor="b"/>
          <a:lstStyle>
            <a:lvl1pPr algn="ct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fld id="{6AF43D01-A19B-4C1C-B9BB-1E2BE2A43C1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Rectangle 14"/>
          <p:cNvSpPr/>
          <p:nvPr/>
        </p:nvSpPr>
        <p:spPr bwMode="invGray">
          <a:xfrm>
            <a:off x="1014984" y="-54"/>
            <a:ext cx="73152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rtl="0" eaLnBrk="1" latinLnBrk="0" hangingPunct="1">
        <a:spcBef>
          <a:spcPct val="0"/>
        </a:spcBef>
        <a:buNone/>
        <a:defRPr kumimoji="0" sz="4300" kern="1200">
          <a:solidFill>
            <a:schemeClr val="tx2">
              <a:satMod val="130000"/>
            </a:schemeClr>
          </a:solidFill>
          <a:effectLst>
            <a:outerShdw blurRad="50000" dist="30000" dir="5400000" algn="tl" rotWithShape="0">
              <a:srgbClr val="000000">
                <a:alpha val="30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83464" algn="l" rtl="0" eaLnBrk="1" latinLnBrk="0" hangingPunct="1">
        <a:lnSpc>
          <a:spcPct val="100000"/>
        </a:lnSpc>
        <a:spcBef>
          <a:spcPts val="600"/>
        </a:spcBef>
        <a:buClr>
          <a:schemeClr val="accent1"/>
        </a:buClr>
        <a:buSzPct val="80000"/>
        <a:buFont typeface="Wingdings 2"/>
        <a:buChar char="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37744" algn="l" rtl="0" eaLnBrk="1" latinLnBrk="0" hangingPunct="1">
        <a:lnSpc>
          <a:spcPct val="100000"/>
        </a:lnSpc>
        <a:spcBef>
          <a:spcPts val="550"/>
        </a:spcBef>
        <a:buClr>
          <a:schemeClr val="accent1"/>
        </a:buClr>
        <a:buFont typeface="Verdana"/>
        <a:buChar char="◦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886968" indent="-228600" algn="l" rtl="0" eaLnBrk="1" latinLnBrk="0" hangingPunct="1">
        <a:lnSpc>
          <a:spcPct val="100000"/>
        </a:lnSpc>
        <a:spcBef>
          <a:spcPct val="20000"/>
        </a:spcBef>
        <a:buClr>
          <a:schemeClr val="accent2"/>
        </a:buClr>
        <a:buFont typeface="Wingdings 2"/>
        <a:buChar char="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173736" algn="l" rtl="0" eaLnBrk="1" latinLnBrk="0" hangingPunct="1">
        <a:lnSpc>
          <a:spcPct val="100000"/>
        </a:lnSpc>
        <a:spcBef>
          <a:spcPct val="20000"/>
        </a:spcBef>
        <a:buClr>
          <a:schemeClr val="accent3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298448" indent="-182880" algn="l" rtl="0" eaLnBrk="1" latinLnBrk="0" hangingPunct="1">
        <a:lnSpc>
          <a:spcPct val="100000"/>
        </a:lnSpc>
        <a:spcBef>
          <a:spcPct val="20000"/>
        </a:spcBef>
        <a:buClr>
          <a:schemeClr val="accent4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508760" indent="-182880" algn="l" rtl="0" eaLnBrk="1" latinLnBrk="0" hangingPunct="1">
        <a:lnSpc>
          <a:spcPct val="100000"/>
        </a:lnSpc>
        <a:spcBef>
          <a:spcPct val="20000"/>
        </a:spcBef>
        <a:buClr>
          <a:schemeClr val="accent5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71907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213055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bin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keybase.io/" TargetMode="Externa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keybase.io/download/" TargetMode="Externa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nupg.org/download/" TargetMode="Externa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hyperlink" Target="https://mahasak.com/keybase-pgp-ssh-exports/" TargetMode="External"/><Relationship Id="rId3" Type="http://schemas.openxmlformats.org/officeDocument/2006/relationships/hyperlink" Target="https://devahoy.com/blog/2015/08/introduction-to-git-and-github" TargetMode="External"/><Relationship Id="rId7" Type="http://schemas.openxmlformats.org/officeDocument/2006/relationships/hyperlink" Target="https://docs.github.com/en/authentication/connecting-to-github-with-ssh" TargetMode="External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evahoy.com/blog/2017/12/how-to-show-verify-sign-with-gpg" TargetMode="External"/><Relationship Id="rId5" Type="http://schemas.openxmlformats.org/officeDocument/2006/relationships/hyperlink" Target="https://saixiii.com/what-is-github/" TargetMode="External"/><Relationship Id="rId4" Type="http://schemas.openxmlformats.org/officeDocument/2006/relationships/hyperlink" Target="https://km.cc.swu.ac.th/archives/3606" TargetMode="External"/><Relationship Id="rId9" Type="http://schemas.openxmlformats.org/officeDocument/2006/relationships/hyperlink" Target="https://docs.github.com/en/authentication/managing-commit-signature-verification" TargetMode="Externa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 to Git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55640BE-74C1-98AE-1796-A6543DFCC0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3985" y="2564904"/>
            <a:ext cx="2816007" cy="281600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8EEA4DF-D331-5456-594A-318A9CE08E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32" y="2757090"/>
            <a:ext cx="2688134" cy="268813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Hub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to use Git Hub?</a:t>
            </a:r>
          </a:p>
          <a:p>
            <a:pPr lvl="1"/>
            <a:r>
              <a:rPr lang="en-US" dirty="0"/>
              <a:t>Create repository</a:t>
            </a:r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FE6D27-5562-41A0-E79C-BA4636DEA9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5776" y="2605241"/>
            <a:ext cx="5328592" cy="4166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1335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CLI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to use Git?</a:t>
            </a:r>
          </a:p>
          <a:p>
            <a:pPr lvl="1"/>
            <a:r>
              <a:rPr lang="en-US" dirty="0"/>
              <a:t>Go to https://git-scm.com/</a:t>
            </a:r>
          </a:p>
          <a:p>
            <a:pPr lvl="1"/>
            <a:r>
              <a:rPr lang="en-US" dirty="0"/>
              <a:t>Download &amp; Install</a:t>
            </a:r>
          </a:p>
          <a:p>
            <a:pPr lvl="2"/>
            <a:r>
              <a:rPr lang="en-US" dirty="0"/>
              <a:t>https://git-scm.com/downloads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4B8CB96-8468-17CD-6D96-0594A15CA7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3768" y="3645024"/>
            <a:ext cx="6131355" cy="2831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2109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CLI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Git Installation</a:t>
            </a:r>
          </a:p>
          <a:p>
            <a:pPr lvl="1"/>
            <a:r>
              <a:rPr lang="en-US" dirty="0"/>
              <a:t>windows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B99EAD-A37E-CC20-2727-FBF188925C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7784" y="2696299"/>
            <a:ext cx="4536504" cy="3757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3484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CLI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Git Installation</a:t>
            </a:r>
          </a:p>
          <a:p>
            <a:pPr lvl="1"/>
            <a:r>
              <a:rPr lang="en-US" dirty="0"/>
              <a:t>windows portable</a:t>
            </a:r>
          </a:p>
          <a:p>
            <a:pPr lvl="2"/>
            <a:r>
              <a:rPr lang="en-US" dirty="0"/>
              <a:t>Settings -&gt; Advanced system settings</a:t>
            </a:r>
          </a:p>
          <a:p>
            <a:pPr lvl="3"/>
            <a:r>
              <a:rPr lang="en-US" dirty="0"/>
              <a:t>System Properties -&gt; Advanced -&gt; Environment Variables</a:t>
            </a:r>
          </a:p>
          <a:p>
            <a:pPr lvl="4"/>
            <a:r>
              <a:rPr lang="en-US" dirty="0"/>
              <a:t>set PATH</a:t>
            </a:r>
          </a:p>
          <a:p>
            <a:pPr lvl="2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5E6C775-B9E2-6400-04B8-0496F81A53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9259" y="3429000"/>
            <a:ext cx="2973102" cy="3272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0297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CLI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Git Command</a:t>
            </a:r>
          </a:p>
          <a:p>
            <a:pPr lvl="1"/>
            <a:r>
              <a:rPr lang="en-US" dirty="0"/>
              <a:t>git --version or git -v</a:t>
            </a:r>
          </a:p>
          <a:p>
            <a:pPr lvl="1"/>
            <a:r>
              <a:rPr lang="en-US" dirty="0"/>
              <a:t>git help ,  git help &lt;command&gt;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62D6D87-7AD0-C2FB-4FCE-28764CD042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8563" y="3423245"/>
            <a:ext cx="6715125" cy="2886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8044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CLI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Git Command</a:t>
            </a:r>
          </a:p>
          <a:p>
            <a:pPr lvl="1"/>
            <a:r>
              <a:rPr lang="en-US" dirty="0"/>
              <a:t>git config</a:t>
            </a:r>
          </a:p>
          <a:p>
            <a:pPr lvl="2"/>
            <a:r>
              <a:rPr lang="en-US" dirty="0"/>
              <a:t>git config --global user.name your-name</a:t>
            </a:r>
          </a:p>
          <a:p>
            <a:pPr lvl="2"/>
            <a:r>
              <a:rPr lang="en-US" dirty="0"/>
              <a:t>git config --global </a:t>
            </a:r>
            <a:r>
              <a:rPr lang="en-US" dirty="0" err="1"/>
              <a:t>user.email</a:t>
            </a:r>
            <a:r>
              <a:rPr lang="en-US" dirty="0"/>
              <a:t> your-email</a:t>
            </a:r>
          </a:p>
          <a:p>
            <a:pPr lvl="2"/>
            <a:r>
              <a:rPr lang="en-US" dirty="0"/>
              <a:t>git config --global --list</a:t>
            </a:r>
          </a:p>
          <a:p>
            <a:pPr lvl="2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28489F4-0172-A60E-AB70-86CBE9A7E6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4410" y="3933056"/>
            <a:ext cx="6070078" cy="2792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9256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CLI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Git Command</a:t>
            </a:r>
          </a:p>
          <a:p>
            <a:pPr lvl="1"/>
            <a:r>
              <a:rPr lang="en-US" dirty="0"/>
              <a:t>git </a:t>
            </a:r>
            <a:r>
              <a:rPr lang="en-US" dirty="0" err="1"/>
              <a:t>init</a:t>
            </a:r>
            <a:endParaRPr lang="en-US" dirty="0"/>
          </a:p>
          <a:p>
            <a:pPr lvl="2"/>
            <a:r>
              <a:rPr lang="en-US" dirty="0"/>
              <a:t>create .git folder store local changed</a:t>
            </a:r>
          </a:p>
          <a:p>
            <a:pPr lvl="1"/>
            <a:r>
              <a:rPr lang="en-US" dirty="0"/>
              <a:t>git status</a:t>
            </a:r>
          </a:p>
          <a:p>
            <a:pPr lvl="2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69AE975-8627-0CD1-7C3F-C762E508B0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8971" y="3717032"/>
            <a:ext cx="6440925" cy="2531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5590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CLI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Git Command</a:t>
            </a:r>
          </a:p>
          <a:p>
            <a:pPr lvl="1"/>
            <a:r>
              <a:rPr lang="en-US" dirty="0"/>
              <a:t>git add</a:t>
            </a:r>
          </a:p>
          <a:p>
            <a:pPr lvl="2"/>
            <a:r>
              <a:rPr lang="en-US" dirty="0"/>
              <a:t>git add file-name</a:t>
            </a:r>
          </a:p>
          <a:p>
            <a:pPr lvl="2"/>
            <a:r>
              <a:rPr lang="en-US" dirty="0"/>
              <a:t>git add .  or git add *.txt</a:t>
            </a:r>
          </a:p>
          <a:p>
            <a:pPr lvl="1"/>
            <a:r>
              <a:rPr lang="en-US" dirty="0"/>
              <a:t>git status</a:t>
            </a:r>
          </a:p>
          <a:p>
            <a:pPr lvl="2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FFBB8A-398A-F728-CC0C-A1A652A723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3768" y="4077072"/>
            <a:ext cx="6377116" cy="2506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9287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CLI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Git Command</a:t>
            </a:r>
          </a:p>
          <a:p>
            <a:pPr lvl="1"/>
            <a:r>
              <a:rPr lang="en-US" dirty="0"/>
              <a:t>git commit</a:t>
            </a:r>
          </a:p>
          <a:p>
            <a:pPr lvl="2"/>
            <a:r>
              <a:rPr lang="en-US" dirty="0"/>
              <a:t>git commit –m your-messages</a:t>
            </a:r>
          </a:p>
          <a:p>
            <a:pPr lvl="1"/>
            <a:r>
              <a:rPr lang="en-US" dirty="0"/>
              <a:t>git log</a:t>
            </a:r>
          </a:p>
          <a:p>
            <a:pPr lvl="2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3A382F5-D25E-B646-3218-A21111E6E8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3768" y="3578716"/>
            <a:ext cx="6477463" cy="2802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3463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CLI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Git Command</a:t>
            </a:r>
          </a:p>
          <a:p>
            <a:pPr lvl="1"/>
            <a:r>
              <a:rPr lang="en-US" dirty="0"/>
              <a:t>git branch</a:t>
            </a:r>
          </a:p>
          <a:p>
            <a:pPr lvl="2"/>
            <a:r>
              <a:rPr lang="en-US" dirty="0"/>
              <a:t>create</a:t>
            </a:r>
          </a:p>
          <a:p>
            <a:pPr lvl="3"/>
            <a:r>
              <a:rPr lang="en-US" dirty="0"/>
              <a:t>git branch branch-name</a:t>
            </a:r>
          </a:p>
          <a:p>
            <a:pPr lvl="2"/>
            <a:r>
              <a:rPr lang="en-US" dirty="0"/>
              <a:t>move/rename </a:t>
            </a:r>
          </a:p>
          <a:p>
            <a:pPr lvl="3"/>
            <a:r>
              <a:rPr lang="en-US" dirty="0"/>
              <a:t>git branch –M new-branch-name</a:t>
            </a:r>
          </a:p>
          <a:p>
            <a:pPr lvl="2"/>
            <a:r>
              <a:rPr lang="en-US" dirty="0"/>
              <a:t>delete</a:t>
            </a:r>
          </a:p>
          <a:p>
            <a:pPr lvl="3"/>
            <a:r>
              <a:rPr lang="en-US" dirty="0"/>
              <a:t>git branch –D branch-name</a:t>
            </a:r>
          </a:p>
          <a:p>
            <a:pPr lvl="2"/>
            <a:r>
              <a:rPr lang="en-US" dirty="0"/>
              <a:t>switch/change</a:t>
            </a:r>
          </a:p>
          <a:p>
            <a:pPr lvl="3"/>
            <a:r>
              <a:rPr lang="en-US" dirty="0"/>
              <a:t>git checkout branch-name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64913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Git</a:t>
            </a:r>
          </a:p>
          <a:p>
            <a:r>
              <a:rPr lang="en-US" dirty="0"/>
              <a:t>Git Hub</a:t>
            </a:r>
          </a:p>
          <a:p>
            <a:r>
              <a:rPr lang="en-US" dirty="0"/>
              <a:t>Git CLI</a:t>
            </a:r>
          </a:p>
          <a:p>
            <a:r>
              <a:rPr lang="en-US" dirty="0"/>
              <a:t>Git GUI</a:t>
            </a:r>
          </a:p>
          <a:p>
            <a:r>
              <a:rPr lang="en-US" dirty="0"/>
              <a:t>Git Sign</a:t>
            </a:r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19939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CLI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Git Command</a:t>
            </a:r>
          </a:p>
          <a:p>
            <a:pPr lvl="1"/>
            <a:r>
              <a:rPr lang="en-US" dirty="0"/>
              <a:t>git branch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634A77F-295E-F166-264F-7610BA1BFB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3768" y="2636912"/>
            <a:ext cx="5565172" cy="3992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891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CLI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Git Command</a:t>
            </a:r>
          </a:p>
          <a:p>
            <a:pPr lvl="1"/>
            <a:r>
              <a:rPr lang="en-US" dirty="0"/>
              <a:t>git branch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E717D7-37BF-3091-A3AC-55C1298295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5371" y="2636912"/>
            <a:ext cx="5523013" cy="288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0340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CLI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Git Command</a:t>
            </a:r>
          </a:p>
          <a:p>
            <a:pPr lvl="1"/>
            <a:r>
              <a:rPr lang="en-US" dirty="0"/>
              <a:t>git push</a:t>
            </a:r>
          </a:p>
          <a:p>
            <a:pPr lvl="2"/>
            <a:r>
              <a:rPr lang="en-US" dirty="0"/>
              <a:t>git remote add origin https://github.com/user-name/repo-name.git</a:t>
            </a:r>
          </a:p>
          <a:p>
            <a:pPr lvl="2"/>
            <a:r>
              <a:rPr lang="en-US" dirty="0"/>
              <a:t>git push -u origin master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F412DD6-45D6-DFC1-95F7-A52BA0855E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3839" y="4005064"/>
            <a:ext cx="6194659" cy="216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7747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CLI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Git Command</a:t>
            </a:r>
          </a:p>
          <a:p>
            <a:pPr lvl="1"/>
            <a:r>
              <a:rPr lang="en-US" dirty="0"/>
              <a:t>git push</a:t>
            </a:r>
          </a:p>
          <a:p>
            <a:pPr lvl="2"/>
            <a:r>
              <a:rPr lang="fr-FR" dirty="0"/>
              <a:t>git config --global </a:t>
            </a:r>
            <a:r>
              <a:rPr lang="fr-FR" dirty="0" err="1"/>
              <a:t>http.sslVerify</a:t>
            </a:r>
            <a:r>
              <a:rPr lang="fr-FR" dirty="0"/>
              <a:t> false</a:t>
            </a:r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897320-B059-5D22-F4DC-F6095F19CC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1880" y="2986217"/>
            <a:ext cx="5472608" cy="3768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0657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CLI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Git Command</a:t>
            </a:r>
          </a:p>
          <a:p>
            <a:pPr lvl="1"/>
            <a:r>
              <a:rPr lang="en-US" dirty="0"/>
              <a:t>git push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E2291A8-0B14-DDC6-585B-AD7037D390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7824" y="2632400"/>
            <a:ext cx="5833321" cy="4010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3048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CLI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35608" y="1447800"/>
            <a:ext cx="7600888" cy="4800600"/>
          </a:xfrm>
        </p:spPr>
        <p:txBody>
          <a:bodyPr/>
          <a:lstStyle/>
          <a:p>
            <a:r>
              <a:rPr lang="en-US" dirty="0"/>
              <a:t>Git Command</a:t>
            </a:r>
          </a:p>
          <a:p>
            <a:pPr lvl="1"/>
            <a:r>
              <a:rPr lang="en-US" dirty="0"/>
              <a:t>git clone</a:t>
            </a:r>
          </a:p>
          <a:p>
            <a:pPr lvl="2"/>
            <a:r>
              <a:rPr lang="en-US" dirty="0"/>
              <a:t>git clone https://github.com/user-name/repo-name.git</a:t>
            </a:r>
          </a:p>
          <a:p>
            <a:pPr lvl="2"/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F9AAB66-C283-5079-5687-75A8BD9029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3356992"/>
            <a:ext cx="6469546" cy="1944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3298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CLI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35608" y="1447800"/>
            <a:ext cx="7600888" cy="4800600"/>
          </a:xfrm>
        </p:spPr>
        <p:txBody>
          <a:bodyPr>
            <a:normAutofit fontScale="92500"/>
          </a:bodyPr>
          <a:lstStyle/>
          <a:p>
            <a:r>
              <a:rPr lang="en-US" dirty="0"/>
              <a:t>Git Command</a:t>
            </a:r>
          </a:p>
          <a:p>
            <a:pPr lvl="1"/>
            <a:r>
              <a:rPr lang="en-US" dirty="0"/>
              <a:t>git clone with specified branch</a:t>
            </a:r>
          </a:p>
          <a:p>
            <a:pPr lvl="2"/>
            <a:r>
              <a:rPr lang="en-US" dirty="0"/>
              <a:t>git clone –branch branch-name https://github.com/user-name/repo-name.git</a:t>
            </a:r>
          </a:p>
          <a:p>
            <a:pPr lvl="2"/>
            <a:r>
              <a:rPr lang="en-US" dirty="0"/>
              <a:t>git clone –b branch-name https://github.com/user-name/repo-name.git</a:t>
            </a:r>
          </a:p>
          <a:p>
            <a:pPr lvl="1"/>
            <a:r>
              <a:rPr lang="en-US" dirty="0"/>
              <a:t>git clone with user/password</a:t>
            </a:r>
          </a:p>
          <a:p>
            <a:pPr lvl="2"/>
            <a:r>
              <a:rPr lang="en-US" dirty="0"/>
              <a:t>git clone https://username@github.com/username/repository.git</a:t>
            </a:r>
          </a:p>
          <a:p>
            <a:pPr lvl="2"/>
            <a:r>
              <a:rPr lang="en-US" dirty="0"/>
              <a:t>git clone https://username:password@github.com/username/repository.git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69312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CLI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GitHub Setting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891EC06-1579-2B6A-E345-DF51F4F161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8340" y="2060848"/>
            <a:ext cx="6356148" cy="4680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2081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CLI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GitHub Setting</a:t>
            </a:r>
          </a:p>
          <a:p>
            <a:pPr lvl="1"/>
            <a:r>
              <a:rPr lang="en-US" dirty="0"/>
              <a:t>try to change repository private/public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85A6E7D-0143-B7B8-5BB1-3177CC2F75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1880" y="2681434"/>
            <a:ext cx="5441808" cy="4007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258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CLI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Personal Access Token on GitHub</a:t>
            </a:r>
          </a:p>
          <a:p>
            <a:pPr lvl="1"/>
            <a:r>
              <a:rPr lang="en-US" dirty="0"/>
              <a:t>Settings -&gt; Developer Settings</a:t>
            </a:r>
          </a:p>
          <a:p>
            <a:pPr lvl="2"/>
            <a:r>
              <a:rPr lang="en-US" dirty="0"/>
              <a:t>Person access tokens -&gt; Tokens (classic)</a:t>
            </a:r>
          </a:p>
          <a:p>
            <a:pPr lvl="3"/>
            <a:r>
              <a:rPr lang="en-US" dirty="0"/>
              <a:t>Generate new token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300690-071A-A740-8F42-73DAD71CB2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8175" y="3491568"/>
            <a:ext cx="4594305" cy="324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670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Git?</a:t>
            </a:r>
          </a:p>
          <a:p>
            <a:pPr lvl="1"/>
            <a:r>
              <a:rPr lang="en-US" dirty="0"/>
              <a:t>Version Control System</a:t>
            </a:r>
          </a:p>
          <a:p>
            <a:pPr lvl="1"/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81794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CLI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35608" y="1447800"/>
            <a:ext cx="7600888" cy="4800600"/>
          </a:xfrm>
        </p:spPr>
        <p:txBody>
          <a:bodyPr/>
          <a:lstStyle/>
          <a:p>
            <a:r>
              <a:rPr lang="en-US" dirty="0"/>
              <a:t>Git Command</a:t>
            </a:r>
          </a:p>
          <a:p>
            <a:pPr lvl="1"/>
            <a:r>
              <a:rPr lang="en-US" dirty="0"/>
              <a:t>git hub token</a:t>
            </a:r>
          </a:p>
          <a:p>
            <a:pPr lvl="2"/>
            <a:r>
              <a:rPr lang="en-US" dirty="0"/>
              <a:t>git clone https://user-name:github-token@github.com/user-name/repo-name.git</a:t>
            </a:r>
          </a:p>
          <a:p>
            <a:pPr lvl="2"/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8CCFE9-6FEF-C354-1A34-86D2AF4544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3987" y="3573016"/>
            <a:ext cx="6534463" cy="1944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9893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CLI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35608" y="1447800"/>
            <a:ext cx="7600888" cy="4800600"/>
          </a:xfrm>
        </p:spPr>
        <p:txBody>
          <a:bodyPr/>
          <a:lstStyle/>
          <a:p>
            <a:r>
              <a:rPr lang="en-US" dirty="0"/>
              <a:t>Git Command</a:t>
            </a:r>
          </a:p>
          <a:p>
            <a:pPr lvl="1"/>
            <a:r>
              <a:rPr lang="en-US" dirty="0"/>
              <a:t>git hub token</a:t>
            </a:r>
          </a:p>
          <a:p>
            <a:pPr lvl="2"/>
            <a:r>
              <a:rPr lang="en-US" dirty="0"/>
              <a:t>try to edit readme.md then commit &amp; push changed</a:t>
            </a:r>
          </a:p>
          <a:p>
            <a:pPr lvl="2"/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8A65669-3DBD-DD91-6FB3-0F4D31C17F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6885" y="3171726"/>
            <a:ext cx="6709611" cy="3425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325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CLI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35608" y="1447800"/>
            <a:ext cx="7600888" cy="4800600"/>
          </a:xfrm>
        </p:spPr>
        <p:txBody>
          <a:bodyPr/>
          <a:lstStyle/>
          <a:p>
            <a:r>
              <a:rPr lang="en-US" dirty="0"/>
              <a:t>Git Command</a:t>
            </a:r>
          </a:p>
          <a:p>
            <a:pPr lvl="1"/>
            <a:r>
              <a:rPr lang="en-US" dirty="0"/>
              <a:t>git </a:t>
            </a:r>
            <a:r>
              <a:rPr lang="en-US" dirty="0" err="1"/>
              <a:t>ssh</a:t>
            </a:r>
            <a:r>
              <a:rPr lang="en-US" dirty="0"/>
              <a:t> key</a:t>
            </a:r>
          </a:p>
          <a:p>
            <a:pPr lvl="2"/>
            <a:r>
              <a:rPr lang="de-DE" dirty="0"/>
              <a:t>ssh-keygen -t rsa -b 4096 -C "email@example.com"</a:t>
            </a:r>
            <a:endParaRPr lang="en-US" dirty="0"/>
          </a:p>
          <a:p>
            <a:pPr lvl="2"/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05ABF4-9CD9-5E8B-6E45-2E70E596AD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8662" y="3068960"/>
            <a:ext cx="6393818" cy="367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3851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CLI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35608" y="1447800"/>
            <a:ext cx="7600888" cy="4800600"/>
          </a:xfrm>
        </p:spPr>
        <p:txBody>
          <a:bodyPr/>
          <a:lstStyle/>
          <a:p>
            <a:r>
              <a:rPr lang="en-US" dirty="0"/>
              <a:t>Git Command</a:t>
            </a:r>
          </a:p>
          <a:p>
            <a:pPr lvl="1"/>
            <a:r>
              <a:rPr lang="en-US" dirty="0"/>
              <a:t>git </a:t>
            </a:r>
            <a:r>
              <a:rPr lang="en-US" dirty="0" err="1"/>
              <a:t>ssh</a:t>
            </a:r>
            <a:r>
              <a:rPr lang="en-US" dirty="0"/>
              <a:t> key</a:t>
            </a:r>
          </a:p>
          <a:p>
            <a:pPr lvl="2"/>
            <a:r>
              <a:rPr lang="de-DE" dirty="0"/>
              <a:t>putty key generator</a:t>
            </a:r>
            <a:endParaRPr lang="en-US" dirty="0"/>
          </a:p>
          <a:p>
            <a:pPr lvl="2"/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859583F-A623-6854-FE27-184636730C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8024" y="2996952"/>
            <a:ext cx="4176464" cy="3790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2319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CLI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 new SSH keys on GitHub</a:t>
            </a:r>
          </a:p>
          <a:p>
            <a:pPr lvl="1"/>
            <a:r>
              <a:rPr lang="en-US" dirty="0"/>
              <a:t>Settings -&gt; SSH and GPG keys</a:t>
            </a:r>
          </a:p>
          <a:p>
            <a:pPr lvl="2"/>
            <a:r>
              <a:rPr lang="en-US" dirty="0"/>
              <a:t>SSH keys -&gt; New SSH key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9675F8-438C-69E1-5EB0-D2BEEB19CF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9872" y="2996951"/>
            <a:ext cx="5616624" cy="3774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2680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CLI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35608" y="1447800"/>
            <a:ext cx="7600888" cy="4800600"/>
          </a:xfrm>
        </p:spPr>
        <p:txBody>
          <a:bodyPr/>
          <a:lstStyle/>
          <a:p>
            <a:r>
              <a:rPr lang="en-US" dirty="0"/>
              <a:t>Git Command</a:t>
            </a:r>
          </a:p>
          <a:p>
            <a:pPr lvl="1"/>
            <a:r>
              <a:rPr lang="en-US" dirty="0"/>
              <a:t>git </a:t>
            </a:r>
            <a:r>
              <a:rPr lang="en-US" dirty="0" err="1"/>
              <a:t>ssh</a:t>
            </a:r>
            <a:r>
              <a:rPr lang="en-US" dirty="0"/>
              <a:t> key testing</a:t>
            </a:r>
          </a:p>
          <a:p>
            <a:pPr lvl="2"/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4EF8EBE-8738-A273-8D05-1CC96F4490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4796" y="2916560"/>
            <a:ext cx="6752490" cy="1736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6069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CLI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35608" y="1447800"/>
            <a:ext cx="7600888" cy="4800600"/>
          </a:xfrm>
        </p:spPr>
        <p:txBody>
          <a:bodyPr/>
          <a:lstStyle/>
          <a:p>
            <a:r>
              <a:rPr lang="en-US" dirty="0"/>
              <a:t>Git Command</a:t>
            </a:r>
          </a:p>
          <a:p>
            <a:pPr lvl="1"/>
            <a:r>
              <a:rPr lang="en-US" dirty="0"/>
              <a:t>git </a:t>
            </a:r>
            <a:r>
              <a:rPr lang="en-US" dirty="0" err="1"/>
              <a:t>ssh</a:t>
            </a:r>
            <a:r>
              <a:rPr lang="en-US" dirty="0"/>
              <a:t> key</a:t>
            </a:r>
          </a:p>
          <a:p>
            <a:pPr lvl="2"/>
            <a:r>
              <a:rPr lang="en-US" dirty="0"/>
              <a:t>try to clone with </a:t>
            </a:r>
            <a:r>
              <a:rPr lang="en-US" dirty="0" err="1"/>
              <a:t>ssh</a:t>
            </a:r>
            <a:endParaRPr lang="en-US" dirty="0"/>
          </a:p>
          <a:p>
            <a:pPr lvl="2"/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BBB9BE-7E11-0E5E-FFE5-30263E01E5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3768" y="3284984"/>
            <a:ext cx="6354745" cy="2125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7998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CLI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35608" y="1447800"/>
            <a:ext cx="7600888" cy="4800600"/>
          </a:xfrm>
        </p:spPr>
        <p:txBody>
          <a:bodyPr/>
          <a:lstStyle/>
          <a:p>
            <a:r>
              <a:rPr lang="en-US" dirty="0"/>
              <a:t>Git Command</a:t>
            </a:r>
          </a:p>
          <a:p>
            <a:pPr lvl="1"/>
            <a:r>
              <a:rPr lang="en-US" dirty="0"/>
              <a:t>git </a:t>
            </a:r>
            <a:r>
              <a:rPr lang="en-US" dirty="0" err="1"/>
              <a:t>ssh</a:t>
            </a:r>
            <a:r>
              <a:rPr lang="en-US" dirty="0"/>
              <a:t> key</a:t>
            </a:r>
          </a:p>
          <a:p>
            <a:pPr lvl="2"/>
            <a:r>
              <a:rPr lang="en-US" dirty="0"/>
              <a:t>try to edit readme.md then commit &amp; push changed</a:t>
            </a:r>
          </a:p>
          <a:p>
            <a:pPr lvl="2"/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3B6284-6496-EB27-AEA2-E2A53D4F62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3539" y="3212975"/>
            <a:ext cx="6606049" cy="3327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7045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CLI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35608" y="1447800"/>
            <a:ext cx="7600888" cy="4800600"/>
          </a:xfrm>
        </p:spPr>
        <p:txBody>
          <a:bodyPr/>
          <a:lstStyle/>
          <a:p>
            <a:r>
              <a:rPr lang="en-US" dirty="0"/>
              <a:t>Git Command</a:t>
            </a:r>
          </a:p>
          <a:p>
            <a:pPr lvl="1"/>
            <a:r>
              <a:rPr lang="en-US" dirty="0"/>
              <a:t>git fetch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8392D9-17C7-903F-9E5E-6F331E4D3B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0885" y="2984004"/>
            <a:ext cx="6781630" cy="2605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35647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CLI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35608" y="1447800"/>
            <a:ext cx="7600888" cy="4800600"/>
          </a:xfrm>
        </p:spPr>
        <p:txBody>
          <a:bodyPr/>
          <a:lstStyle/>
          <a:p>
            <a:r>
              <a:rPr lang="en-US" dirty="0"/>
              <a:t>Git Command</a:t>
            </a:r>
          </a:p>
          <a:p>
            <a:pPr lvl="1"/>
            <a:r>
              <a:rPr lang="en-US" dirty="0"/>
              <a:t>git merge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F72F00C-FAC2-857C-8E0A-78D2121D02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5856" y="2717865"/>
            <a:ext cx="5545403" cy="3865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8612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Why use Git?</a:t>
            </a:r>
          </a:p>
          <a:p>
            <a:pPr lvl="1"/>
            <a:r>
              <a:rPr lang="en-US" dirty="0"/>
              <a:t>Source Code Tracking </a:t>
            </a:r>
          </a:p>
          <a:p>
            <a:pPr lvl="1"/>
            <a:r>
              <a:rPr lang="en-US" dirty="0"/>
              <a:t>Team Work Development</a:t>
            </a:r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212433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CLI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35608" y="1447800"/>
            <a:ext cx="7600888" cy="4800600"/>
          </a:xfrm>
        </p:spPr>
        <p:txBody>
          <a:bodyPr/>
          <a:lstStyle/>
          <a:p>
            <a:r>
              <a:rPr lang="en-US" dirty="0"/>
              <a:t>Git Command</a:t>
            </a:r>
          </a:p>
          <a:p>
            <a:pPr lvl="1"/>
            <a:r>
              <a:rPr lang="en-US" dirty="0"/>
              <a:t>git merge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5FEECC-879F-9079-B92D-503C08A85E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3769" y="2564904"/>
            <a:ext cx="4968552" cy="15204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8EF84EE-0B58-2800-2C79-7F3860414B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6269" y="4195067"/>
            <a:ext cx="4956052" cy="2546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8632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CLI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35608" y="1447800"/>
            <a:ext cx="7600888" cy="4800600"/>
          </a:xfrm>
        </p:spPr>
        <p:txBody>
          <a:bodyPr/>
          <a:lstStyle/>
          <a:p>
            <a:r>
              <a:rPr lang="en-US" dirty="0"/>
              <a:t>Git Command</a:t>
            </a:r>
          </a:p>
          <a:p>
            <a:pPr lvl="1"/>
            <a:r>
              <a:rPr lang="en-US" dirty="0"/>
              <a:t>git pull (fetch + merge)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1E5A38-BEE2-D9FA-8E94-877EA39BEB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9447" y="2697832"/>
            <a:ext cx="6877049" cy="3971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00588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CLI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35608" y="1447800"/>
            <a:ext cx="7600888" cy="4800600"/>
          </a:xfrm>
        </p:spPr>
        <p:txBody>
          <a:bodyPr/>
          <a:lstStyle/>
          <a:p>
            <a:r>
              <a:rPr lang="en-US" dirty="0"/>
              <a:t>Git Command</a:t>
            </a:r>
          </a:p>
          <a:p>
            <a:pPr lvl="1"/>
            <a:r>
              <a:rPr lang="en-US" dirty="0"/>
              <a:t>git tag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8B7D9CD-7570-C7EC-95D1-B2E66F9615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1720" y="2708920"/>
            <a:ext cx="6962767" cy="3774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42082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CLI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GitHub CLI</a:t>
            </a:r>
          </a:p>
          <a:p>
            <a:pPr lvl="1"/>
            <a:r>
              <a:rPr lang="en-US" dirty="0"/>
              <a:t>Go to https://cli.github.com/</a:t>
            </a:r>
          </a:p>
          <a:p>
            <a:pPr lvl="1"/>
            <a:r>
              <a:rPr lang="en-US" dirty="0"/>
              <a:t>Download &amp; Install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EBB1FF8-6AB3-ED47-C15B-59314D54AC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1840" y="3134336"/>
            <a:ext cx="5832648" cy="3607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26128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CLI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GitHub CLI</a:t>
            </a:r>
          </a:p>
          <a:p>
            <a:pPr lvl="1"/>
            <a:r>
              <a:rPr lang="en-US" dirty="0"/>
              <a:t>try to login and clone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F92A342-17D2-F84A-E122-EA2EA5AE8E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5851" y="2542965"/>
            <a:ext cx="6710645" cy="4270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87487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CLI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GitHub CLI</a:t>
            </a:r>
          </a:p>
          <a:p>
            <a:pPr lvl="1"/>
            <a:r>
              <a:rPr lang="en-US" dirty="0"/>
              <a:t>list repository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9A8DC9-05F4-7745-3369-167A2BDD2C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5736" y="2636912"/>
            <a:ext cx="6840760" cy="3976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73492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GUI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Git Desktop</a:t>
            </a:r>
          </a:p>
          <a:p>
            <a:pPr lvl="1"/>
            <a:r>
              <a:rPr lang="en-US" dirty="0"/>
              <a:t>Go to https://desktop.github.com/</a:t>
            </a:r>
          </a:p>
          <a:p>
            <a:pPr lvl="1"/>
            <a:r>
              <a:rPr lang="en-US" dirty="0"/>
              <a:t>Download &amp; Install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E7FFB7-075A-C60E-C749-B16C1C725A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8288" y="3223811"/>
            <a:ext cx="3350104" cy="3350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46384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GUI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Git Desktop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0676A09-E597-BC79-A0C0-87350A9238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5736" y="2348880"/>
            <a:ext cx="5295900" cy="271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21263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GUI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Git Desktop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FDE0B7-42F1-E981-7FE5-CE71136CCD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1649" y="2204864"/>
            <a:ext cx="6562039" cy="4511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67153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GUI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Git Desktop</a:t>
            </a:r>
          </a:p>
          <a:p>
            <a:pPr lvl="1"/>
            <a:r>
              <a:rPr lang="en-US" dirty="0"/>
              <a:t>try to edit readme.md then commit &amp; push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9C6CC2A-A7CC-E6F1-1F67-E9328E1D58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5736" y="2758425"/>
            <a:ext cx="4680520" cy="321785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DA3A684-F162-87AD-CC71-87D33FF39B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8024" y="3845296"/>
            <a:ext cx="4212468" cy="2896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1453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Git State</a:t>
            </a:r>
          </a:p>
          <a:p>
            <a:pPr lvl="1"/>
            <a:r>
              <a:rPr lang="en-US" dirty="0"/>
              <a:t>Untracked </a:t>
            </a:r>
          </a:p>
          <a:p>
            <a:pPr lvl="1"/>
            <a:r>
              <a:rPr lang="en-US" dirty="0"/>
              <a:t>Working Directory</a:t>
            </a:r>
          </a:p>
          <a:p>
            <a:pPr lvl="1"/>
            <a:r>
              <a:rPr lang="en-US" dirty="0"/>
              <a:t>Staged</a:t>
            </a:r>
          </a:p>
          <a:p>
            <a:pPr lvl="1"/>
            <a:r>
              <a:rPr lang="en-US" dirty="0"/>
              <a:t>Local Repository</a:t>
            </a:r>
          </a:p>
          <a:p>
            <a:pPr lvl="1"/>
            <a:r>
              <a:rPr lang="en-US" dirty="0"/>
              <a:t>Remote Repository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9B8E1D-1013-6065-4EDA-3C5B38620F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8507" y="4725144"/>
            <a:ext cx="6869957" cy="2031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94386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Sign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GPG Key</a:t>
            </a:r>
          </a:p>
          <a:p>
            <a:pPr lvl="1"/>
            <a:r>
              <a:rPr lang="en-US" dirty="0"/>
              <a:t>Commit signature verification</a:t>
            </a:r>
          </a:p>
          <a:p>
            <a:pPr lvl="2"/>
            <a:r>
              <a:rPr lang="en-US" dirty="0"/>
              <a:t>can sign tags and commits locally</a:t>
            </a:r>
          </a:p>
          <a:p>
            <a:pPr lvl="2"/>
            <a:r>
              <a:rPr lang="en-US" dirty="0"/>
              <a:t>tags or commits are marked as verified</a:t>
            </a:r>
          </a:p>
          <a:p>
            <a:pPr lvl="2"/>
            <a:r>
              <a:rPr lang="en-US" dirty="0"/>
              <a:t>can be confident that the changes come from a trusted source</a:t>
            </a:r>
          </a:p>
          <a:p>
            <a:pPr marL="82296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962771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Sign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GPG Key</a:t>
            </a:r>
          </a:p>
          <a:p>
            <a:pPr lvl="1"/>
            <a:r>
              <a:rPr lang="en-US" dirty="0"/>
              <a:t>Go to </a:t>
            </a:r>
            <a:r>
              <a:rPr lang="en-US" dirty="0">
                <a:hlinkClick r:id="rId3"/>
              </a:rPr>
              <a:t>https://keybase.io/</a:t>
            </a:r>
            <a:r>
              <a:rPr lang="en-US" dirty="0"/>
              <a:t> register and add PGP key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257F5D-769A-E387-F4A6-25B7B71945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5736" y="3130127"/>
            <a:ext cx="4608512" cy="3182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52436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Sign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GPG Key</a:t>
            </a:r>
          </a:p>
          <a:p>
            <a:pPr lvl="1"/>
            <a:r>
              <a:rPr lang="en-US" dirty="0"/>
              <a:t>Go to </a:t>
            </a:r>
            <a:r>
              <a:rPr lang="en-US" dirty="0">
                <a:hlinkClick r:id="rId3"/>
              </a:rPr>
              <a:t>https://keybase.io/download/</a:t>
            </a:r>
            <a:r>
              <a:rPr lang="en-US" dirty="0"/>
              <a:t>  </a:t>
            </a:r>
          </a:p>
          <a:p>
            <a:pPr lvl="1"/>
            <a:r>
              <a:rPr lang="en-US" dirty="0"/>
              <a:t>Try to download and install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4EDDE0-1120-724C-DE4A-E9BC3C0425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7744" y="3219542"/>
            <a:ext cx="4797100" cy="3363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61751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Sign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GPG Key</a:t>
            </a:r>
          </a:p>
          <a:p>
            <a:pPr lvl="1"/>
            <a:r>
              <a:rPr lang="en-US" dirty="0"/>
              <a:t>Go to </a:t>
            </a:r>
            <a:r>
              <a:rPr lang="en-US" dirty="0">
                <a:hlinkClick r:id="rId3"/>
              </a:rPr>
              <a:t>https://www.gnupg.org/download/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Try to download and install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C545A5F-AE8A-5B2C-9A2C-A03E118D3420}"/>
              </a:ext>
            </a:extLst>
          </p:cNvPr>
          <p:cNvGrpSpPr/>
          <p:nvPr/>
        </p:nvGrpSpPr>
        <p:grpSpPr>
          <a:xfrm>
            <a:off x="2267744" y="3140968"/>
            <a:ext cx="4032448" cy="3481910"/>
            <a:chOff x="2267744" y="3140968"/>
            <a:chExt cx="4032448" cy="348191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FE957F1-5945-EB11-6855-017D6BC38F8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67744" y="3140968"/>
              <a:ext cx="4032448" cy="3481910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91F7C7C-0FA6-A113-26D1-5851B7CD8AFC}"/>
                </a:ext>
              </a:extLst>
            </p:cNvPr>
            <p:cNvSpPr/>
            <p:nvPr/>
          </p:nvSpPr>
          <p:spPr>
            <a:xfrm>
              <a:off x="2483768" y="4293096"/>
              <a:ext cx="3456384" cy="57606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8129373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Sign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GPG Key</a:t>
            </a:r>
          </a:p>
          <a:p>
            <a:pPr lvl="1"/>
            <a:r>
              <a:rPr lang="en-US" dirty="0"/>
              <a:t>Export private key from key base</a:t>
            </a:r>
          </a:p>
          <a:p>
            <a:pPr marL="82296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0C771A9-5BC2-3C60-3801-93E792CBCC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4207" y="2708920"/>
            <a:ext cx="4855585" cy="3789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70696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Sign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GPG Key</a:t>
            </a:r>
          </a:p>
          <a:p>
            <a:pPr lvl="1"/>
            <a:r>
              <a:rPr lang="en-US" dirty="0"/>
              <a:t>Export public key from key base</a:t>
            </a:r>
          </a:p>
          <a:p>
            <a:pPr marL="82296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D5A9F7-F8B6-61B8-4BCA-EDF0C8BC08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4209" y="3519966"/>
            <a:ext cx="3406070" cy="2861362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88FDC6A7-8206-162F-3540-8C22288E1579}"/>
              </a:ext>
            </a:extLst>
          </p:cNvPr>
          <p:cNvGrpSpPr/>
          <p:nvPr/>
        </p:nvGrpSpPr>
        <p:grpSpPr>
          <a:xfrm>
            <a:off x="1979712" y="2708920"/>
            <a:ext cx="3406071" cy="2861362"/>
            <a:chOff x="1979712" y="2708920"/>
            <a:chExt cx="3406071" cy="286136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0BD0239-7397-924D-3C57-9A528D25184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79712" y="2708920"/>
              <a:ext cx="3406071" cy="2861362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77F0AD0-D440-34DD-EBAE-1B7430E65B9F}"/>
                </a:ext>
              </a:extLst>
            </p:cNvPr>
            <p:cNvSpPr/>
            <p:nvPr/>
          </p:nvSpPr>
          <p:spPr>
            <a:xfrm>
              <a:off x="3203848" y="3717032"/>
              <a:ext cx="792088" cy="14401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4312702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Sign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GPG Key</a:t>
            </a:r>
          </a:p>
          <a:p>
            <a:pPr lvl="1"/>
            <a:r>
              <a:rPr lang="en-US" dirty="0"/>
              <a:t>Add public key from key base to GitHub</a:t>
            </a:r>
          </a:p>
          <a:p>
            <a:pPr marL="82296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CB2A129-0E33-0BD9-5B61-20F7999492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3728" y="2636911"/>
            <a:ext cx="4896544" cy="401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96482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Sign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GPG Key</a:t>
            </a:r>
          </a:p>
          <a:p>
            <a:pPr lvl="1"/>
            <a:r>
              <a:rPr lang="en-US" dirty="0"/>
              <a:t>Config git – using fingerprint as sign key</a:t>
            </a:r>
          </a:p>
          <a:p>
            <a:pPr lvl="2"/>
            <a:endParaRPr lang="en-US" dirty="0"/>
          </a:p>
          <a:p>
            <a:pPr marL="82296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DC48E8-BC50-2C33-0D4B-3504B89B5B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0856" y="2708920"/>
            <a:ext cx="5272832" cy="198915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82F3F1B-2BD2-08BA-BCCD-CAAAA324FB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5440" y="4797152"/>
            <a:ext cx="7188248" cy="1635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85985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Sign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GPG Key</a:t>
            </a:r>
          </a:p>
          <a:p>
            <a:pPr lvl="1"/>
            <a:r>
              <a:rPr lang="en-US" dirty="0"/>
              <a:t>Import public &amp; private key on local host</a:t>
            </a:r>
          </a:p>
          <a:p>
            <a:pPr lvl="2"/>
            <a:endParaRPr lang="en-US" dirty="0"/>
          </a:p>
          <a:p>
            <a:pPr marL="82296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B317DF8-2839-9B71-22DB-C9926A9594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9712" y="2708920"/>
            <a:ext cx="6950591" cy="2664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48609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Sign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GPG Key</a:t>
            </a:r>
          </a:p>
          <a:p>
            <a:pPr lvl="1"/>
            <a:r>
              <a:rPr lang="en-US" dirty="0"/>
              <a:t>Try to add, commit and push</a:t>
            </a:r>
          </a:p>
          <a:p>
            <a:pPr lvl="2"/>
            <a:endParaRPr lang="en-US" dirty="0"/>
          </a:p>
          <a:p>
            <a:pPr marL="82296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B4879A-88B9-DFF2-868F-49234FE328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3203" y="2780928"/>
            <a:ext cx="7073747" cy="1512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9500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Hub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Git Hub?</a:t>
            </a:r>
          </a:p>
          <a:p>
            <a:pPr lvl="1"/>
            <a:r>
              <a:rPr lang="en-US" dirty="0"/>
              <a:t>Web site for Git </a:t>
            </a:r>
          </a:p>
          <a:p>
            <a:pPr lvl="1"/>
            <a:r>
              <a:rPr lang="en-US" dirty="0"/>
              <a:t>Control version repository</a:t>
            </a:r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350736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Sign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GPG Key</a:t>
            </a:r>
          </a:p>
          <a:p>
            <a:pPr lvl="1"/>
            <a:r>
              <a:rPr lang="en-US" dirty="0"/>
              <a:t>Try to add, commit and push</a:t>
            </a:r>
          </a:p>
          <a:p>
            <a:pPr lvl="2"/>
            <a:r>
              <a:rPr lang="en-US" dirty="0"/>
              <a:t>Ensure </a:t>
            </a:r>
            <a:r>
              <a:rPr lang="en-US" dirty="0" err="1"/>
              <a:t>pubring.kbx</a:t>
            </a:r>
            <a:r>
              <a:rPr lang="en-US" dirty="0"/>
              <a:t> &amp; private-keys-v1.d</a:t>
            </a:r>
          </a:p>
          <a:p>
            <a:pPr lvl="2"/>
            <a:endParaRPr lang="en-US" dirty="0"/>
          </a:p>
          <a:p>
            <a:pPr marL="82296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B68D10-08AB-1368-B9ED-390C16BD2D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9504" y="3056012"/>
            <a:ext cx="4466249" cy="17197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E73CA65-2CDA-6A39-8D80-88A93E0A18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9952" y="4877614"/>
            <a:ext cx="4706900" cy="1719738"/>
          </a:xfrm>
          <a:prstGeom prst="rect">
            <a:avLst/>
          </a:prstGeom>
        </p:spPr>
      </p:pic>
      <p:sp>
        <p:nvSpPr>
          <p:cNvPr id="8" name="Arrow: Bent 7">
            <a:extLst>
              <a:ext uri="{FF2B5EF4-FFF2-40B4-BE49-F238E27FC236}">
                <a16:creationId xmlns:a16="http://schemas.microsoft.com/office/drawing/2014/main" id="{95BECDE8-08E3-884C-ADF0-CA068619308E}"/>
              </a:ext>
            </a:extLst>
          </p:cNvPr>
          <p:cNvSpPr/>
          <p:nvPr/>
        </p:nvSpPr>
        <p:spPr>
          <a:xfrm rot="5400000">
            <a:off x="6768244" y="4545124"/>
            <a:ext cx="504056" cy="432048"/>
          </a:xfrm>
          <a:prstGeom prst="bentArrow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740124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Sign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GPG Key</a:t>
            </a:r>
          </a:p>
          <a:p>
            <a:pPr lvl="1"/>
            <a:r>
              <a:rPr lang="en-US" dirty="0"/>
              <a:t>After push</a:t>
            </a:r>
          </a:p>
          <a:p>
            <a:pPr lvl="2"/>
            <a:endParaRPr lang="en-US" dirty="0"/>
          </a:p>
          <a:p>
            <a:pPr marL="82296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DD8A91F-979F-DB97-B7BF-609CA518A7E0}"/>
              </a:ext>
            </a:extLst>
          </p:cNvPr>
          <p:cNvGrpSpPr/>
          <p:nvPr/>
        </p:nvGrpSpPr>
        <p:grpSpPr>
          <a:xfrm>
            <a:off x="2162478" y="2636912"/>
            <a:ext cx="6290761" cy="3676501"/>
            <a:chOff x="2162478" y="2636912"/>
            <a:chExt cx="6290761" cy="367650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013F0A8-B06D-E4AA-3D7E-066E17B0AD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62478" y="2636912"/>
              <a:ext cx="6290761" cy="3676501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52D1838-C12A-3E6F-A281-D10AB7D0B7D0}"/>
                </a:ext>
              </a:extLst>
            </p:cNvPr>
            <p:cNvSpPr/>
            <p:nvPr/>
          </p:nvSpPr>
          <p:spPr>
            <a:xfrm>
              <a:off x="4283968" y="5085184"/>
              <a:ext cx="720080" cy="32501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6288128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>
                <a:hlinkClick r:id="rId3"/>
              </a:rPr>
              <a:t>https://devahoy.com/blog/2015/08/introduction-to-git-and-github</a:t>
            </a:r>
            <a:endParaRPr lang="en-US" dirty="0"/>
          </a:p>
          <a:p>
            <a:r>
              <a:rPr lang="en-US" dirty="0">
                <a:hlinkClick r:id="rId4"/>
              </a:rPr>
              <a:t>https://km.cc.swu.ac.th/archives/3606</a:t>
            </a:r>
            <a:endParaRPr lang="en-US" dirty="0"/>
          </a:p>
          <a:p>
            <a:r>
              <a:rPr lang="en-US" dirty="0">
                <a:hlinkClick r:id="rId5"/>
              </a:rPr>
              <a:t>https://saixiii.com/what-is-github/</a:t>
            </a:r>
            <a:endParaRPr lang="en-US" dirty="0"/>
          </a:p>
          <a:p>
            <a:r>
              <a:rPr lang="en-US" dirty="0">
                <a:hlinkClick r:id="rId6"/>
              </a:rPr>
              <a:t>https://devahoy.com/blog/2017/12/how-to-show-verify-sign-with-gpg</a:t>
            </a:r>
            <a:endParaRPr lang="en-US" dirty="0"/>
          </a:p>
          <a:p>
            <a:r>
              <a:rPr lang="en-US" dirty="0">
                <a:hlinkClick r:id="rId7"/>
              </a:rPr>
              <a:t>https://docs.github.com/en/authentication/connecting-to-github-with-ssh</a:t>
            </a:r>
            <a:endParaRPr lang="en-US" dirty="0"/>
          </a:p>
          <a:p>
            <a:r>
              <a:rPr lang="en-US" dirty="0">
                <a:hlinkClick r:id="rId8"/>
              </a:rPr>
              <a:t>https://mahasak.com/keybase-pgp-ssh-exports/</a:t>
            </a:r>
            <a:endParaRPr lang="en-US" dirty="0"/>
          </a:p>
          <a:p>
            <a:r>
              <a:rPr lang="en-US" dirty="0">
                <a:hlinkClick r:id="rId9"/>
              </a:rPr>
              <a:t>https://docs.github.com/en/authentication/managing-commit-signature-verification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134738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692290" y="2967335"/>
            <a:ext cx="216559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Q &amp; A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Hub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to use Git Hub?</a:t>
            </a:r>
          </a:p>
          <a:p>
            <a:pPr lvl="1"/>
            <a:r>
              <a:rPr lang="en-US" b="0" i="0" dirty="0">
                <a:solidFill>
                  <a:srgbClr val="333333"/>
                </a:solidFill>
                <a:effectLst/>
                <a:latin typeface="THSarabunNew"/>
              </a:rPr>
              <a:t>Go to https://github.com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Create account (Sign up)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9B56575-D08B-4CA4-9A82-436EFBE05F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8374" y="3390047"/>
            <a:ext cx="6376074" cy="3082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7508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Hub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to use Git Hub?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C17358A-4721-7FF3-93B1-DAC35BD59E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0607" y="2204863"/>
            <a:ext cx="5789785" cy="4527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7786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Hub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to use Git Hub?</a:t>
            </a:r>
          </a:p>
          <a:p>
            <a:pPr lvl="1"/>
            <a:r>
              <a:rPr lang="en-US" dirty="0"/>
              <a:t>Create repository</a:t>
            </a:r>
          </a:p>
          <a:p>
            <a:pPr lvl="1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8E8158-1CB6-38C3-14BA-B408CD6444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5776" y="2636912"/>
            <a:ext cx="4962169" cy="4152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99755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olstice">
  <a:themeElements>
    <a:clrScheme name="Solstice">
      <a:dk1>
        <a:sysClr val="windowText" lastClr="000000"/>
      </a:dk1>
      <a:lt1>
        <a:sysClr val="window" lastClr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Solstice">
      <a:maj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HY엽서L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Solstice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53000"/>
              </a:schemeClr>
            </a:gs>
            <a:gs pos="50000">
              <a:schemeClr val="phClr">
                <a:tint val="42000"/>
                <a:satMod val="255000"/>
              </a:schemeClr>
            </a:gs>
            <a:gs pos="97000">
              <a:schemeClr val="phClr">
                <a:tint val="53000"/>
                <a:satMod val="260000"/>
              </a:schemeClr>
            </a:gs>
            <a:gs pos="100000">
              <a:schemeClr val="phClr">
                <a:tint val="56000"/>
                <a:satMod val="275000"/>
              </a:schemeClr>
            </a:gs>
          </a:gsLst>
          <a:path path="circle">
            <a:fillToRect l="50000" t="50000" r="50000" b="50000"/>
          </a:path>
        </a:gradFill>
        <a:gradFill rotWithShape="1">
          <a:gsLst>
            <a:gs pos="0">
              <a:schemeClr val="phClr">
                <a:tint val="92000"/>
                <a:satMod val="170000"/>
              </a:schemeClr>
            </a:gs>
            <a:gs pos="15000">
              <a:schemeClr val="phClr">
                <a:tint val="92000"/>
                <a:shade val="99000"/>
                <a:satMod val="170000"/>
              </a:schemeClr>
            </a:gs>
            <a:gs pos="62000">
              <a:schemeClr val="phClr">
                <a:tint val="96000"/>
                <a:shade val="80000"/>
                <a:satMod val="170000"/>
              </a:schemeClr>
            </a:gs>
            <a:gs pos="97000">
              <a:schemeClr val="phClr">
                <a:tint val="98000"/>
                <a:shade val="63000"/>
                <a:satMod val="170000"/>
              </a:schemeClr>
            </a:gs>
            <a:gs pos="100000">
              <a:schemeClr val="phClr">
                <a:shade val="62000"/>
                <a:satMod val="170000"/>
              </a:schemeClr>
            </a:gs>
          </a:gsLst>
          <a:path path="circle">
            <a:fillToRect l="50000" t="50000" r="50000" b="5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 contourW="12700">
            <a:bevelT w="0" h="0"/>
            <a:contourClr>
              <a:schemeClr val="phClr">
                <a:shade val="80000"/>
              </a:schemeClr>
            </a:contourClr>
          </a:sp3d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5400000"/>
            </a:lightRig>
          </a:scene3d>
          <a:sp3d contourW="12700">
            <a:bevelT w="25400" h="50800" prst="angle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355000"/>
              </a:schemeClr>
            </a:gs>
            <a:gs pos="40000">
              <a:schemeClr val="phClr">
                <a:tint val="85000"/>
                <a:satMod val="320000"/>
              </a:schemeClr>
            </a:gs>
            <a:gs pos="100000">
              <a:schemeClr val="phClr">
                <a:shade val="55000"/>
                <a:satMod val="300000"/>
              </a:schemeClr>
            </a:gs>
          </a:gsLst>
          <a:path path="circle">
            <a:fillToRect l="-24500" t="-20000" r="124500" b="12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"/>
                <a:satMod val="300000"/>
              </a:schemeClr>
              <a:schemeClr val="phClr">
                <a:tint val="90000"/>
                <a:satMod val="225000"/>
              </a:schemeClr>
            </a:duotone>
          </a:blip>
          <a:tile tx="0" ty="0" sx="90000" sy="90000" flip="xy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Solstice</Template>
  <TotalTime>3694</TotalTime>
  <Words>1207</Words>
  <Application>Microsoft Office PowerPoint</Application>
  <PresentationFormat>On-screen Show (4:3)</PresentationFormat>
  <Paragraphs>625</Paragraphs>
  <Slides>63</Slides>
  <Notes>61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71" baseType="lpstr">
      <vt:lpstr>Arial</vt:lpstr>
      <vt:lpstr>Calibri</vt:lpstr>
      <vt:lpstr>Gill Sans MT</vt:lpstr>
      <vt:lpstr>source-serif-pro</vt:lpstr>
      <vt:lpstr>THSarabunNew</vt:lpstr>
      <vt:lpstr>Verdana</vt:lpstr>
      <vt:lpstr>Wingdings 2</vt:lpstr>
      <vt:lpstr>Solstice</vt:lpstr>
      <vt:lpstr>Introduction to Git</vt:lpstr>
      <vt:lpstr>Agenda</vt:lpstr>
      <vt:lpstr>Git</vt:lpstr>
      <vt:lpstr>Git</vt:lpstr>
      <vt:lpstr>Git</vt:lpstr>
      <vt:lpstr>Git Hub</vt:lpstr>
      <vt:lpstr>Git Hub</vt:lpstr>
      <vt:lpstr>Git Hub</vt:lpstr>
      <vt:lpstr>Git Hub</vt:lpstr>
      <vt:lpstr>Git Hub</vt:lpstr>
      <vt:lpstr>Git CLI</vt:lpstr>
      <vt:lpstr>Git CLI</vt:lpstr>
      <vt:lpstr>Git CLI</vt:lpstr>
      <vt:lpstr>Git CLI</vt:lpstr>
      <vt:lpstr>Git CLI</vt:lpstr>
      <vt:lpstr>Git CLI</vt:lpstr>
      <vt:lpstr>Git CLI</vt:lpstr>
      <vt:lpstr>Git CLI</vt:lpstr>
      <vt:lpstr>Git CLI</vt:lpstr>
      <vt:lpstr>Git CLI</vt:lpstr>
      <vt:lpstr>Git CLI</vt:lpstr>
      <vt:lpstr>Git CLI</vt:lpstr>
      <vt:lpstr>Git CLI</vt:lpstr>
      <vt:lpstr>Git CLI</vt:lpstr>
      <vt:lpstr>Git CLI</vt:lpstr>
      <vt:lpstr>Git CLI</vt:lpstr>
      <vt:lpstr>Git CLI</vt:lpstr>
      <vt:lpstr>Git CLI</vt:lpstr>
      <vt:lpstr>Git CLI</vt:lpstr>
      <vt:lpstr>Git CLI</vt:lpstr>
      <vt:lpstr>Git CLI</vt:lpstr>
      <vt:lpstr>Git CLI</vt:lpstr>
      <vt:lpstr>Git CLI</vt:lpstr>
      <vt:lpstr>Git CLI</vt:lpstr>
      <vt:lpstr>Git CLI</vt:lpstr>
      <vt:lpstr>Git CLI</vt:lpstr>
      <vt:lpstr>Git CLI</vt:lpstr>
      <vt:lpstr>Git CLI</vt:lpstr>
      <vt:lpstr>Git CLI</vt:lpstr>
      <vt:lpstr>Git CLI</vt:lpstr>
      <vt:lpstr>Git CLI</vt:lpstr>
      <vt:lpstr>Git CLI</vt:lpstr>
      <vt:lpstr>Git CLI</vt:lpstr>
      <vt:lpstr>Git CLI</vt:lpstr>
      <vt:lpstr>Git CLI</vt:lpstr>
      <vt:lpstr>Git GUI</vt:lpstr>
      <vt:lpstr>Git GUI</vt:lpstr>
      <vt:lpstr>Git GUI</vt:lpstr>
      <vt:lpstr>Git GUI</vt:lpstr>
      <vt:lpstr>Git Sign</vt:lpstr>
      <vt:lpstr>Git Sign</vt:lpstr>
      <vt:lpstr>Git Sign</vt:lpstr>
      <vt:lpstr>Git Sign</vt:lpstr>
      <vt:lpstr>Git Sign</vt:lpstr>
      <vt:lpstr>Git Sign</vt:lpstr>
      <vt:lpstr>Git Sign</vt:lpstr>
      <vt:lpstr>Git Sign</vt:lpstr>
      <vt:lpstr>Git Sign</vt:lpstr>
      <vt:lpstr>Git Sign</vt:lpstr>
      <vt:lpstr>Git Sign</vt:lpstr>
      <vt:lpstr>Git Sign</vt:lpstr>
      <vt:lpstr>Reference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Programming Language</dc:title>
  <dc:creator>tassun_o</dc:creator>
  <cp:lastModifiedBy>Tassun Oros</cp:lastModifiedBy>
  <cp:revision>499</cp:revision>
  <dcterms:created xsi:type="dcterms:W3CDTF">2014-11-15T08:14:00Z</dcterms:created>
  <dcterms:modified xsi:type="dcterms:W3CDTF">2024-10-31T03:53:51Z</dcterms:modified>
</cp:coreProperties>
</file>